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7" r:id="rId2"/>
  </p:sldMasterIdLst>
  <p:sldIdLst>
    <p:sldId id="256" r:id="rId3"/>
    <p:sldId id="259" r:id="rId4"/>
    <p:sldId id="257" r:id="rId5"/>
    <p:sldId id="293" r:id="rId6"/>
    <p:sldId id="258" r:id="rId7"/>
    <p:sldId id="260" r:id="rId8"/>
    <p:sldId id="294" r:id="rId9"/>
    <p:sldId id="264" r:id="rId10"/>
    <p:sldId id="265" r:id="rId11"/>
    <p:sldId id="266" r:id="rId12"/>
    <p:sldId id="267" r:id="rId13"/>
    <p:sldId id="269" r:id="rId14"/>
    <p:sldId id="268" r:id="rId15"/>
    <p:sldId id="270" r:id="rId16"/>
    <p:sldId id="271" r:id="rId17"/>
    <p:sldId id="272" r:id="rId18"/>
    <p:sldId id="273" r:id="rId19"/>
    <p:sldId id="274" r:id="rId20"/>
    <p:sldId id="275" r:id="rId21"/>
    <p:sldId id="276" r:id="rId22"/>
    <p:sldId id="277" r:id="rId23"/>
    <p:sldId id="297" r:id="rId24"/>
    <p:sldId id="263" r:id="rId25"/>
    <p:sldId id="261" r:id="rId26"/>
    <p:sldId id="262" r:id="rId27"/>
    <p:sldId id="279" r:id="rId28"/>
    <p:sldId id="295" r:id="rId29"/>
    <p:sldId id="296" r:id="rId30"/>
    <p:sldId id="280" r:id="rId31"/>
    <p:sldId id="281" r:id="rId32"/>
    <p:sldId id="282" r:id="rId33"/>
    <p:sldId id="283" r:id="rId34"/>
    <p:sldId id="284" r:id="rId35"/>
    <p:sldId id="285" r:id="rId36"/>
    <p:sldId id="286" r:id="rId37"/>
    <p:sldId id="287" r:id="rId38"/>
    <p:sldId id="288" r:id="rId39"/>
    <p:sldId id="289" r:id="rId40"/>
    <p:sldId id="291" r:id="rId41"/>
    <p:sldId id="290" r:id="rId42"/>
    <p:sldId id="292"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30" d="100"/>
          <a:sy n="130" d="100"/>
        </p:scale>
        <p:origin x="-72" y="58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1445" name="Rectangle 5"/>
          <p:cNvSpPr>
            <a:spLocks noGrp="1" noChangeArrowheads="1"/>
          </p:cNvSpPr>
          <p:nvPr>
            <p:ph type="ctrTitle"/>
          </p:nvPr>
        </p:nvSpPr>
        <p:spPr>
          <a:xfrm>
            <a:off x="692151" y="3705225"/>
            <a:ext cx="7737475" cy="1143000"/>
          </a:xfrm>
        </p:spPr>
        <p:txBody>
          <a:bodyPr/>
          <a:lstStyle>
            <a:lvl1pPr algn="ctr">
              <a:defRPr/>
            </a:lvl1pPr>
          </a:lstStyle>
          <a:p>
            <a:pPr lvl="0"/>
            <a:r>
              <a:rPr lang="en-US" noProof="0" smtClean="0"/>
              <a:t>Click to edit Master title style</a:t>
            </a:r>
            <a:endParaRPr lang="en-US" noProof="0" dirty="0" smtClean="0"/>
          </a:p>
        </p:txBody>
      </p:sp>
      <p:sp>
        <p:nvSpPr>
          <p:cNvPr id="61446" name="Rectangle 6"/>
          <p:cNvSpPr>
            <a:spLocks noGrp="1" noChangeArrowheads="1"/>
          </p:cNvSpPr>
          <p:nvPr>
            <p:ph type="subTitle" idx="1"/>
          </p:nvPr>
        </p:nvSpPr>
        <p:spPr>
          <a:xfrm>
            <a:off x="1360488" y="5067301"/>
            <a:ext cx="6400800" cy="1752600"/>
          </a:xfrm>
        </p:spPr>
        <p:txBody>
          <a:bodyPr/>
          <a:lstStyle>
            <a:lvl1pPr marL="0" indent="0" algn="ctr">
              <a:buFont typeface="Symbol" pitchFamily="18" charset="2"/>
              <a:buNone/>
              <a:defRPr sz="2400"/>
            </a:lvl1pPr>
          </a:lstStyle>
          <a:p>
            <a:pPr lvl="0"/>
            <a:r>
              <a:rPr lang="en-US" noProof="0" smtClean="0"/>
              <a:t>Click to edit Master subtitle style</a:t>
            </a:r>
            <a:endParaRPr lang="en-US" noProof="0" dirty="0" smtClean="0"/>
          </a:p>
        </p:txBody>
      </p:sp>
      <p:pic>
        <p:nvPicPr>
          <p:cNvPr id="6" name="Picture 22"/>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4634" y="1989260"/>
            <a:ext cx="5272617" cy="378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562792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4680" y="1404745"/>
            <a:ext cx="8229600" cy="4133055"/>
          </a:xfrm>
        </p:spPr>
        <p:txBody>
          <a:bodyPr/>
          <a:lstStyle>
            <a:lvl1pPr marL="225425" indent="-225425">
              <a:spcBef>
                <a:spcPts val="1800"/>
              </a:spcBef>
              <a:buClr>
                <a:schemeClr val="tx2"/>
              </a:buClr>
              <a:buFont typeface="Symbol" pitchFamily="18" charset="2"/>
              <a:buChar char=""/>
              <a:defRPr/>
            </a:lvl1pPr>
            <a:lvl2pPr>
              <a:spcBef>
                <a:spcPts val="1800"/>
              </a:spcBef>
              <a:defRPr/>
            </a:lvl2pPr>
            <a:lvl3pPr marL="728663" indent="-211138">
              <a:spcBef>
                <a:spcPts val="1800"/>
              </a:spcBef>
              <a:buClr>
                <a:schemeClr val="tx2"/>
              </a:buClr>
              <a:buSzPct val="90000"/>
              <a:buFont typeface="Symbol" pitchFamily="18" charset="2"/>
              <a:buChar char="·"/>
              <a:defRPr/>
            </a:lvl3pPr>
            <a:lvl4pPr marL="981075" indent="-239713">
              <a:spcBef>
                <a:spcPts val="1800"/>
              </a:spcBef>
              <a:defRPr/>
            </a:lvl4pPr>
            <a:lvl5pPr marL="1219200" indent="-225425">
              <a:spcBef>
                <a:spcPts val="1800"/>
              </a:spcBef>
              <a:buClr>
                <a:schemeClr val="tx2"/>
              </a:buClr>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Title Placeholder 1"/>
          <p:cNvSpPr>
            <a:spLocks noGrp="1"/>
          </p:cNvSpPr>
          <p:nvPr>
            <p:ph type="title"/>
          </p:nvPr>
        </p:nvSpPr>
        <p:spPr>
          <a:xfrm>
            <a:off x="337932" y="354150"/>
            <a:ext cx="8229600" cy="780058"/>
          </a:xfrm>
          <a:prstGeom prst="rect">
            <a:avLst/>
          </a:prstGeom>
        </p:spPr>
        <p:txBody>
          <a:bodyPr vert="horz" lIns="91440" tIns="45720" rIns="91440" bIns="45720" rtlCol="0" anchor="t" anchorCtr="0">
            <a:noAutofit/>
          </a:bodyPr>
          <a:lstStyle/>
          <a:p>
            <a:r>
              <a:rPr lang="en-US" noProof="0" smtClean="0"/>
              <a:t>Click to edit Master title style</a:t>
            </a:r>
            <a:endParaRPr lang="en-US" noProof="0" dirty="0"/>
          </a:p>
        </p:txBody>
      </p:sp>
      <p:sp>
        <p:nvSpPr>
          <p:cNvPr id="11" name="Rectangle 46"/>
          <p:cNvSpPr>
            <a:spLocks noGrp="1" noChangeArrowheads="1"/>
          </p:cNvSpPr>
          <p:nvPr>
            <p:ph type="ftr" sz="quarter" idx="3"/>
          </p:nvPr>
        </p:nvSpPr>
        <p:spPr bwMode="auto">
          <a:xfrm>
            <a:off x="304800" y="6555765"/>
            <a:ext cx="6292851"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000"/>
            </a:lvl1pPr>
          </a:lstStyle>
          <a:p>
            <a:endParaRPr lang="en-US"/>
          </a:p>
        </p:txBody>
      </p:sp>
      <p:sp>
        <p:nvSpPr>
          <p:cNvPr id="12" name="Rectangle 47"/>
          <p:cNvSpPr>
            <a:spLocks noGrp="1" noChangeArrowheads="1"/>
          </p:cNvSpPr>
          <p:nvPr>
            <p:ph type="sldNum" sz="quarter" idx="4"/>
          </p:nvPr>
        </p:nvSpPr>
        <p:spPr bwMode="auto">
          <a:xfrm>
            <a:off x="304801" y="6642589"/>
            <a:ext cx="632884" cy="192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fld id="{B6F15528-21DE-4FAA-801E-634DDDAF4B2B}" type="slidenum">
              <a:rPr lang="en-US" smtClean="0"/>
              <a:pPr/>
              <a:t>‹#›</a:t>
            </a:fld>
            <a:endParaRPr lang="en-US"/>
          </a:p>
        </p:txBody>
      </p:sp>
      <p:sp>
        <p:nvSpPr>
          <p:cNvPr id="13" name="Rectangle 49"/>
          <p:cNvSpPr>
            <a:spLocks noGrp="1" noChangeArrowheads="1"/>
          </p:cNvSpPr>
          <p:nvPr>
            <p:ph type="dt" sz="half" idx="2"/>
          </p:nvPr>
        </p:nvSpPr>
        <p:spPr bwMode="auto">
          <a:xfrm>
            <a:off x="643467" y="6641490"/>
            <a:ext cx="2406651" cy="193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fld id="{1D8BD707-D9CF-40AE-B4C6-C98DA3205C09}" type="datetimeFigureOut">
              <a:rPr lang="en-US" smtClean="0"/>
              <a:pPr/>
              <a:t>1/31/2017</a:t>
            </a:fld>
            <a:endParaRPr lang="en-US"/>
          </a:p>
        </p:txBody>
      </p:sp>
    </p:spTree>
    <p:extLst>
      <p:ext uri="{BB962C8B-B14F-4D97-AF65-F5344CB8AC3E}">
        <p14:creationId xmlns:p14="http://schemas.microsoft.com/office/powerpoint/2010/main" val="6502952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heading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7932" y="354150"/>
            <a:ext cx="8229600" cy="846000"/>
          </a:xfrm>
        </p:spPr>
        <p:txBody>
          <a:bodyPr/>
          <a:lstStyle/>
          <a:p>
            <a:r>
              <a:rPr lang="en-US" noProof="0" smtClean="0"/>
              <a:t>Click to edit Master title style</a:t>
            </a:r>
            <a:endParaRPr lang="en-US" noProof="0" dirty="0"/>
          </a:p>
        </p:txBody>
      </p:sp>
      <p:sp>
        <p:nvSpPr>
          <p:cNvPr id="6" name="Text Placeholder 2"/>
          <p:cNvSpPr>
            <a:spLocks noGrp="1"/>
          </p:cNvSpPr>
          <p:nvPr>
            <p:ph type="body" idx="17" hasCustomPrompt="1"/>
          </p:nvPr>
        </p:nvSpPr>
        <p:spPr>
          <a:xfrm>
            <a:off x="347141" y="777242"/>
            <a:ext cx="8240271" cy="408690"/>
          </a:xfrm>
        </p:spPr>
        <p:txBody>
          <a:bodyPr anchor="t" anchorCtr="0">
            <a:noAutofit/>
          </a:bodyPr>
          <a:lstStyle>
            <a:lvl1pPr marL="0" indent="0">
              <a:lnSpc>
                <a:spcPts val="2700"/>
              </a:lnSpc>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add sub-heading  </a:t>
            </a:r>
          </a:p>
        </p:txBody>
      </p:sp>
      <p:sp>
        <p:nvSpPr>
          <p:cNvPr id="8" name="Content Placeholder 2"/>
          <p:cNvSpPr>
            <a:spLocks noGrp="1"/>
          </p:cNvSpPr>
          <p:nvPr>
            <p:ph idx="1"/>
          </p:nvPr>
        </p:nvSpPr>
        <p:spPr>
          <a:xfrm>
            <a:off x="324680" y="1398151"/>
            <a:ext cx="8229600" cy="4133055"/>
          </a:xfrm>
        </p:spPr>
        <p:txBody>
          <a:bodyPr/>
          <a:lstStyle>
            <a:lvl1pPr marL="225425" indent="-225425">
              <a:spcBef>
                <a:spcPts val="1800"/>
              </a:spcBef>
              <a:buClr>
                <a:schemeClr val="tx2"/>
              </a:buClr>
              <a:buFont typeface="Symbol" pitchFamily="18" charset="2"/>
              <a:buChar char=""/>
              <a:defRPr/>
            </a:lvl1pPr>
            <a:lvl2pPr>
              <a:spcBef>
                <a:spcPts val="1800"/>
              </a:spcBef>
              <a:defRPr/>
            </a:lvl2pPr>
            <a:lvl3pPr marL="728663" indent="-211138">
              <a:spcBef>
                <a:spcPts val="1800"/>
              </a:spcBef>
              <a:buClr>
                <a:schemeClr val="tx2"/>
              </a:buClr>
              <a:buSzPct val="90000"/>
              <a:buFont typeface="Symbol" pitchFamily="18" charset="2"/>
              <a:buChar char="·"/>
              <a:defRPr/>
            </a:lvl3pPr>
            <a:lvl4pPr marL="981075" indent="-239713">
              <a:spcBef>
                <a:spcPts val="1800"/>
              </a:spcBef>
              <a:defRPr/>
            </a:lvl4pPr>
            <a:lvl5pPr marL="1219200" indent="-225425">
              <a:spcBef>
                <a:spcPts val="1800"/>
              </a:spcBef>
              <a:buClr>
                <a:schemeClr val="tx2"/>
              </a:buClr>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2" name="Rectangle 46"/>
          <p:cNvSpPr>
            <a:spLocks noGrp="1" noChangeArrowheads="1"/>
          </p:cNvSpPr>
          <p:nvPr>
            <p:ph type="ftr" sz="quarter" idx="3"/>
          </p:nvPr>
        </p:nvSpPr>
        <p:spPr bwMode="auto">
          <a:xfrm>
            <a:off x="304800" y="6555765"/>
            <a:ext cx="6292851"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000"/>
            </a:lvl1pPr>
          </a:lstStyle>
          <a:p>
            <a:endParaRPr lang="en-US"/>
          </a:p>
        </p:txBody>
      </p:sp>
      <p:sp>
        <p:nvSpPr>
          <p:cNvPr id="13" name="Rectangle 47"/>
          <p:cNvSpPr>
            <a:spLocks noGrp="1" noChangeArrowheads="1"/>
          </p:cNvSpPr>
          <p:nvPr>
            <p:ph type="sldNum" sz="quarter" idx="4"/>
          </p:nvPr>
        </p:nvSpPr>
        <p:spPr bwMode="auto">
          <a:xfrm>
            <a:off x="304801" y="6642589"/>
            <a:ext cx="632884" cy="192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fld id="{B6F15528-21DE-4FAA-801E-634DDDAF4B2B}" type="slidenum">
              <a:rPr lang="en-US" smtClean="0"/>
              <a:pPr/>
              <a:t>‹#›</a:t>
            </a:fld>
            <a:endParaRPr lang="en-US"/>
          </a:p>
        </p:txBody>
      </p:sp>
      <p:sp>
        <p:nvSpPr>
          <p:cNvPr id="14" name="Rectangle 49"/>
          <p:cNvSpPr>
            <a:spLocks noGrp="1" noChangeArrowheads="1"/>
          </p:cNvSpPr>
          <p:nvPr>
            <p:ph type="dt" sz="half" idx="2"/>
          </p:nvPr>
        </p:nvSpPr>
        <p:spPr bwMode="auto">
          <a:xfrm>
            <a:off x="643467" y="6641490"/>
            <a:ext cx="2406651" cy="193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fld id="{1D8BD707-D9CF-40AE-B4C6-C98DA3205C09}" type="datetimeFigureOut">
              <a:rPr lang="en-US" smtClean="0"/>
              <a:pPr/>
              <a:t>1/31/2017</a:t>
            </a:fld>
            <a:endParaRPr lang="en-US"/>
          </a:p>
        </p:txBody>
      </p:sp>
    </p:spTree>
    <p:extLst>
      <p:ext uri="{BB962C8B-B14F-4D97-AF65-F5344CB8AC3E}">
        <p14:creationId xmlns:p14="http://schemas.microsoft.com/office/powerpoint/2010/main" val="392545076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7932" y="354150"/>
            <a:ext cx="8229600" cy="766869"/>
          </a:xfrm>
        </p:spPr>
        <p:txBody>
          <a:bodyPr/>
          <a:lstStyle/>
          <a:p>
            <a:r>
              <a:rPr lang="en-US" noProof="0" smtClean="0"/>
              <a:t>Click to edit Master title style</a:t>
            </a:r>
            <a:endParaRPr lang="en-US" noProof="0" dirty="0"/>
          </a:p>
        </p:txBody>
      </p:sp>
      <p:sp>
        <p:nvSpPr>
          <p:cNvPr id="8" name="Content Placeholder 2"/>
          <p:cNvSpPr>
            <a:spLocks noGrp="1"/>
          </p:cNvSpPr>
          <p:nvPr>
            <p:ph idx="1"/>
          </p:nvPr>
        </p:nvSpPr>
        <p:spPr>
          <a:xfrm>
            <a:off x="322263" y="1397904"/>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Content Placeholder 2"/>
          <p:cNvSpPr>
            <a:spLocks noGrp="1"/>
          </p:cNvSpPr>
          <p:nvPr>
            <p:ph idx="13"/>
          </p:nvPr>
        </p:nvSpPr>
        <p:spPr>
          <a:xfrm>
            <a:off x="4536455" y="1397904"/>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3" name="Rectangle 46"/>
          <p:cNvSpPr>
            <a:spLocks noGrp="1" noChangeArrowheads="1"/>
          </p:cNvSpPr>
          <p:nvPr>
            <p:ph type="ftr" sz="quarter" idx="3"/>
          </p:nvPr>
        </p:nvSpPr>
        <p:spPr bwMode="auto">
          <a:xfrm>
            <a:off x="304800" y="6555765"/>
            <a:ext cx="6292851"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000"/>
            </a:lvl1pPr>
          </a:lstStyle>
          <a:p>
            <a:endParaRPr lang="en-US"/>
          </a:p>
        </p:txBody>
      </p:sp>
      <p:sp>
        <p:nvSpPr>
          <p:cNvPr id="14" name="Rectangle 47"/>
          <p:cNvSpPr>
            <a:spLocks noGrp="1" noChangeArrowheads="1"/>
          </p:cNvSpPr>
          <p:nvPr>
            <p:ph type="sldNum" sz="quarter" idx="4"/>
          </p:nvPr>
        </p:nvSpPr>
        <p:spPr bwMode="auto">
          <a:xfrm>
            <a:off x="304801" y="6642589"/>
            <a:ext cx="632884" cy="192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fld id="{B6F15528-21DE-4FAA-801E-634DDDAF4B2B}" type="slidenum">
              <a:rPr lang="en-US" smtClean="0"/>
              <a:pPr/>
              <a:t>‹#›</a:t>
            </a:fld>
            <a:endParaRPr lang="en-US"/>
          </a:p>
        </p:txBody>
      </p:sp>
      <p:sp>
        <p:nvSpPr>
          <p:cNvPr id="15" name="Rectangle 49"/>
          <p:cNvSpPr>
            <a:spLocks noGrp="1" noChangeArrowheads="1"/>
          </p:cNvSpPr>
          <p:nvPr>
            <p:ph type="dt" sz="half" idx="2"/>
          </p:nvPr>
        </p:nvSpPr>
        <p:spPr bwMode="auto">
          <a:xfrm>
            <a:off x="643467" y="6641490"/>
            <a:ext cx="2406651" cy="193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fld id="{1D8BD707-D9CF-40AE-B4C6-C98DA3205C09}" type="datetimeFigureOut">
              <a:rPr lang="en-US" smtClean="0"/>
              <a:pPr/>
              <a:t>1/31/2017</a:t>
            </a:fld>
            <a:endParaRPr lang="en-US"/>
          </a:p>
        </p:txBody>
      </p:sp>
    </p:spTree>
    <p:extLst>
      <p:ext uri="{BB962C8B-B14F-4D97-AF65-F5344CB8AC3E}">
        <p14:creationId xmlns:p14="http://schemas.microsoft.com/office/powerpoint/2010/main" val="33335192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7932" y="354150"/>
            <a:ext cx="8229600" cy="859188"/>
          </a:xfrm>
        </p:spPr>
        <p:txBody>
          <a:bodyPr/>
          <a:lstStyle/>
          <a:p>
            <a:r>
              <a:rPr lang="en-US" noProof="0" smtClean="0"/>
              <a:t>Click to edit Master title style</a:t>
            </a:r>
            <a:endParaRPr lang="en-US" noProof="0" dirty="0"/>
          </a:p>
        </p:txBody>
      </p:sp>
      <p:sp>
        <p:nvSpPr>
          <p:cNvPr id="9" name="Rectangle 46"/>
          <p:cNvSpPr>
            <a:spLocks noGrp="1" noChangeArrowheads="1"/>
          </p:cNvSpPr>
          <p:nvPr>
            <p:ph type="ftr" sz="quarter" idx="3"/>
          </p:nvPr>
        </p:nvSpPr>
        <p:spPr bwMode="auto">
          <a:xfrm>
            <a:off x="304800" y="6555765"/>
            <a:ext cx="6292851"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000"/>
            </a:lvl1pPr>
          </a:lstStyle>
          <a:p>
            <a:endParaRPr lang="en-US"/>
          </a:p>
        </p:txBody>
      </p:sp>
      <p:sp>
        <p:nvSpPr>
          <p:cNvPr id="10" name="Rectangle 47"/>
          <p:cNvSpPr>
            <a:spLocks noGrp="1" noChangeArrowheads="1"/>
          </p:cNvSpPr>
          <p:nvPr>
            <p:ph type="sldNum" sz="quarter" idx="4"/>
          </p:nvPr>
        </p:nvSpPr>
        <p:spPr bwMode="auto">
          <a:xfrm>
            <a:off x="304801" y="6642589"/>
            <a:ext cx="632884" cy="192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fld id="{B6F15528-21DE-4FAA-801E-634DDDAF4B2B}" type="slidenum">
              <a:rPr lang="en-US" smtClean="0"/>
              <a:pPr/>
              <a:t>‹#›</a:t>
            </a:fld>
            <a:endParaRPr lang="en-US"/>
          </a:p>
        </p:txBody>
      </p:sp>
      <p:sp>
        <p:nvSpPr>
          <p:cNvPr id="11" name="Rectangle 49"/>
          <p:cNvSpPr>
            <a:spLocks noGrp="1" noChangeArrowheads="1"/>
          </p:cNvSpPr>
          <p:nvPr>
            <p:ph type="dt" sz="half" idx="2"/>
          </p:nvPr>
        </p:nvSpPr>
        <p:spPr bwMode="auto">
          <a:xfrm>
            <a:off x="643467" y="6641490"/>
            <a:ext cx="2406651" cy="193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fld id="{1D8BD707-D9CF-40AE-B4C6-C98DA3205C09}" type="datetimeFigureOut">
              <a:rPr lang="en-US" smtClean="0"/>
              <a:pPr/>
              <a:t>1/31/2017</a:t>
            </a:fld>
            <a:endParaRPr lang="en-US"/>
          </a:p>
        </p:txBody>
      </p:sp>
    </p:spTree>
    <p:extLst>
      <p:ext uri="{BB962C8B-B14F-4D97-AF65-F5344CB8AC3E}">
        <p14:creationId xmlns:p14="http://schemas.microsoft.com/office/powerpoint/2010/main" val="427424975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Rectangle 46"/>
          <p:cNvSpPr>
            <a:spLocks noGrp="1" noChangeArrowheads="1"/>
          </p:cNvSpPr>
          <p:nvPr>
            <p:ph type="ftr" sz="quarter" idx="3"/>
          </p:nvPr>
        </p:nvSpPr>
        <p:spPr bwMode="auto">
          <a:xfrm>
            <a:off x="304800" y="6555765"/>
            <a:ext cx="6292851"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000"/>
            </a:lvl1pPr>
          </a:lstStyle>
          <a:p>
            <a:endParaRPr lang="en-US"/>
          </a:p>
        </p:txBody>
      </p:sp>
      <p:sp>
        <p:nvSpPr>
          <p:cNvPr id="9" name="Rectangle 47"/>
          <p:cNvSpPr>
            <a:spLocks noGrp="1" noChangeArrowheads="1"/>
          </p:cNvSpPr>
          <p:nvPr>
            <p:ph type="sldNum" sz="quarter" idx="4"/>
          </p:nvPr>
        </p:nvSpPr>
        <p:spPr bwMode="auto">
          <a:xfrm>
            <a:off x="304801" y="6642589"/>
            <a:ext cx="632884" cy="192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fld id="{B6F15528-21DE-4FAA-801E-634DDDAF4B2B}" type="slidenum">
              <a:rPr lang="en-US" smtClean="0"/>
              <a:pPr/>
              <a:t>‹#›</a:t>
            </a:fld>
            <a:endParaRPr lang="en-US"/>
          </a:p>
        </p:txBody>
      </p:sp>
      <p:sp>
        <p:nvSpPr>
          <p:cNvPr id="10" name="Rectangle 49"/>
          <p:cNvSpPr>
            <a:spLocks noGrp="1" noChangeArrowheads="1"/>
          </p:cNvSpPr>
          <p:nvPr>
            <p:ph type="dt" sz="half" idx="2"/>
          </p:nvPr>
        </p:nvSpPr>
        <p:spPr bwMode="auto">
          <a:xfrm>
            <a:off x="643467" y="6641490"/>
            <a:ext cx="2406651" cy="193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fld id="{1D8BD707-D9CF-40AE-B4C6-C98DA3205C09}" type="datetimeFigureOut">
              <a:rPr lang="en-US" smtClean="0"/>
              <a:pPr/>
              <a:t>1/31/2017</a:t>
            </a:fld>
            <a:endParaRPr lang="en-US"/>
          </a:p>
        </p:txBody>
      </p:sp>
    </p:spTree>
    <p:extLst>
      <p:ext uri="{BB962C8B-B14F-4D97-AF65-F5344CB8AC3E}">
        <p14:creationId xmlns:p14="http://schemas.microsoft.com/office/powerpoint/2010/main" val="368536515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61445" name="Rectangle 5"/>
          <p:cNvSpPr>
            <a:spLocks noGrp="1" noChangeArrowheads="1"/>
          </p:cNvSpPr>
          <p:nvPr>
            <p:ph type="ctrTitle"/>
          </p:nvPr>
        </p:nvSpPr>
        <p:spPr>
          <a:xfrm>
            <a:off x="692151" y="3705225"/>
            <a:ext cx="7737475" cy="1143000"/>
          </a:xfrm>
        </p:spPr>
        <p:txBody>
          <a:bodyPr/>
          <a:lstStyle>
            <a:lvl1pPr algn="ctr">
              <a:defRPr/>
            </a:lvl1pPr>
          </a:lstStyle>
          <a:p>
            <a:pPr lvl="0"/>
            <a:r>
              <a:rPr lang="en-US" noProof="0" smtClean="0"/>
              <a:t>Click to edit Master title style</a:t>
            </a:r>
            <a:endParaRPr lang="en-US" noProof="0" dirty="0" smtClean="0"/>
          </a:p>
        </p:txBody>
      </p:sp>
      <p:sp>
        <p:nvSpPr>
          <p:cNvPr id="61446" name="Rectangle 6"/>
          <p:cNvSpPr>
            <a:spLocks noGrp="1" noChangeArrowheads="1"/>
          </p:cNvSpPr>
          <p:nvPr>
            <p:ph type="subTitle" idx="1"/>
          </p:nvPr>
        </p:nvSpPr>
        <p:spPr>
          <a:xfrm>
            <a:off x="1360488" y="5067301"/>
            <a:ext cx="6400800" cy="1752600"/>
          </a:xfrm>
        </p:spPr>
        <p:txBody>
          <a:bodyPr/>
          <a:lstStyle>
            <a:lvl1pPr marL="0" indent="0" algn="ctr">
              <a:buFont typeface="Symbol" pitchFamily="18" charset="2"/>
              <a:buNone/>
              <a:defRPr sz="2400"/>
            </a:lvl1pPr>
          </a:lstStyle>
          <a:p>
            <a:pPr lvl="0"/>
            <a:r>
              <a:rPr lang="en-US" noProof="0" smtClean="0"/>
              <a:t>Click to edit Master subtitle style</a:t>
            </a:r>
            <a:endParaRPr lang="en-US" noProof="0" dirty="0" smtClean="0"/>
          </a:p>
        </p:txBody>
      </p:sp>
    </p:spTree>
    <p:extLst>
      <p:ext uri="{BB962C8B-B14F-4D97-AF65-F5344CB8AC3E}">
        <p14:creationId xmlns:p14="http://schemas.microsoft.com/office/powerpoint/2010/main" val="29256279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4680" y="1404745"/>
            <a:ext cx="8229600" cy="4133055"/>
          </a:xfrm>
        </p:spPr>
        <p:txBody>
          <a:bodyPr/>
          <a:lstStyle>
            <a:lvl1pPr marL="225425" indent="-225425">
              <a:spcBef>
                <a:spcPts val="1800"/>
              </a:spcBef>
              <a:buClr>
                <a:schemeClr val="tx2"/>
              </a:buClr>
              <a:buFont typeface="Symbol" pitchFamily="18" charset="2"/>
              <a:buChar char=""/>
              <a:defRPr/>
            </a:lvl1pPr>
            <a:lvl2pPr>
              <a:spcBef>
                <a:spcPts val="1800"/>
              </a:spcBef>
              <a:defRPr/>
            </a:lvl2pPr>
            <a:lvl3pPr marL="728663" indent="-211138">
              <a:spcBef>
                <a:spcPts val="1800"/>
              </a:spcBef>
              <a:buClr>
                <a:schemeClr val="tx2"/>
              </a:buClr>
              <a:buSzPct val="90000"/>
              <a:buFont typeface="Symbol" pitchFamily="18" charset="2"/>
              <a:buChar char="·"/>
              <a:defRPr/>
            </a:lvl3pPr>
            <a:lvl4pPr marL="981075" indent="-239713">
              <a:spcBef>
                <a:spcPts val="1800"/>
              </a:spcBef>
              <a:defRPr/>
            </a:lvl4pPr>
            <a:lvl5pPr marL="1219200" indent="-225425">
              <a:spcBef>
                <a:spcPts val="1800"/>
              </a:spcBef>
              <a:buClr>
                <a:schemeClr val="tx2"/>
              </a:buClr>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Title Placeholder 1"/>
          <p:cNvSpPr>
            <a:spLocks noGrp="1"/>
          </p:cNvSpPr>
          <p:nvPr>
            <p:ph type="title"/>
          </p:nvPr>
        </p:nvSpPr>
        <p:spPr>
          <a:xfrm>
            <a:off x="337932" y="354150"/>
            <a:ext cx="8229600" cy="780058"/>
          </a:xfrm>
          <a:prstGeom prst="rect">
            <a:avLst/>
          </a:prstGeom>
        </p:spPr>
        <p:txBody>
          <a:bodyPr vert="horz" lIns="91440" tIns="45720" rIns="91440" bIns="45720" rtlCol="0" anchor="t" anchorCtr="0">
            <a:noAutofit/>
          </a:bodyPr>
          <a:lstStyle/>
          <a:p>
            <a:r>
              <a:rPr lang="en-US" noProof="0" smtClean="0"/>
              <a:t>Click to edit Master title style</a:t>
            </a:r>
            <a:endParaRPr lang="en-US" noProof="0" dirty="0"/>
          </a:p>
        </p:txBody>
      </p:sp>
      <p:sp>
        <p:nvSpPr>
          <p:cNvPr id="11" name="Rectangle 46"/>
          <p:cNvSpPr>
            <a:spLocks noGrp="1" noChangeArrowheads="1"/>
          </p:cNvSpPr>
          <p:nvPr>
            <p:ph type="ftr" sz="quarter" idx="3"/>
          </p:nvPr>
        </p:nvSpPr>
        <p:spPr bwMode="auto">
          <a:xfrm>
            <a:off x="304800" y="6555765"/>
            <a:ext cx="6292851"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000"/>
            </a:lvl1pPr>
          </a:lstStyle>
          <a:p>
            <a:endParaRPr lang="en-US"/>
          </a:p>
        </p:txBody>
      </p:sp>
      <p:sp>
        <p:nvSpPr>
          <p:cNvPr id="12" name="Rectangle 47"/>
          <p:cNvSpPr>
            <a:spLocks noGrp="1" noChangeArrowheads="1"/>
          </p:cNvSpPr>
          <p:nvPr>
            <p:ph type="sldNum" sz="quarter" idx="4"/>
          </p:nvPr>
        </p:nvSpPr>
        <p:spPr bwMode="auto">
          <a:xfrm>
            <a:off x="304801" y="6642589"/>
            <a:ext cx="632884" cy="192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fld id="{B6F15528-21DE-4FAA-801E-634DDDAF4B2B}" type="slidenum">
              <a:rPr lang="en-US" smtClean="0"/>
              <a:pPr/>
              <a:t>‹#›</a:t>
            </a:fld>
            <a:endParaRPr lang="en-US"/>
          </a:p>
        </p:txBody>
      </p:sp>
      <p:sp>
        <p:nvSpPr>
          <p:cNvPr id="13" name="Rectangle 49"/>
          <p:cNvSpPr>
            <a:spLocks noGrp="1" noChangeArrowheads="1"/>
          </p:cNvSpPr>
          <p:nvPr>
            <p:ph type="dt" sz="half" idx="2"/>
          </p:nvPr>
        </p:nvSpPr>
        <p:spPr bwMode="auto">
          <a:xfrm>
            <a:off x="643467" y="6641490"/>
            <a:ext cx="2406651" cy="193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fld id="{1D8BD707-D9CF-40AE-B4C6-C98DA3205C09}" type="datetimeFigureOut">
              <a:rPr lang="en-US" smtClean="0"/>
              <a:pPr/>
              <a:t>1/31/2017</a:t>
            </a:fld>
            <a:endParaRPr lang="en-US"/>
          </a:p>
        </p:txBody>
      </p:sp>
    </p:spTree>
    <p:extLst>
      <p:ext uri="{BB962C8B-B14F-4D97-AF65-F5344CB8AC3E}">
        <p14:creationId xmlns:p14="http://schemas.microsoft.com/office/powerpoint/2010/main" val="6502952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8" name="Rectangle 46"/>
          <p:cNvSpPr>
            <a:spLocks noGrp="1" noChangeArrowheads="1"/>
          </p:cNvSpPr>
          <p:nvPr>
            <p:ph type="ftr" sz="quarter" idx="3"/>
          </p:nvPr>
        </p:nvSpPr>
        <p:spPr bwMode="auto">
          <a:xfrm>
            <a:off x="304800" y="6555765"/>
            <a:ext cx="6292851"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000"/>
            </a:lvl1pPr>
          </a:lstStyle>
          <a:p>
            <a:endParaRPr lang="en-US"/>
          </a:p>
        </p:txBody>
      </p:sp>
      <p:sp>
        <p:nvSpPr>
          <p:cNvPr id="9" name="Rectangle 47"/>
          <p:cNvSpPr>
            <a:spLocks noGrp="1" noChangeArrowheads="1"/>
          </p:cNvSpPr>
          <p:nvPr>
            <p:ph type="sldNum" sz="quarter" idx="4"/>
          </p:nvPr>
        </p:nvSpPr>
        <p:spPr bwMode="auto">
          <a:xfrm>
            <a:off x="304801" y="6642589"/>
            <a:ext cx="632884" cy="192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fld id="{B6F15528-21DE-4FAA-801E-634DDDAF4B2B}" type="slidenum">
              <a:rPr lang="en-US" smtClean="0"/>
              <a:pPr/>
              <a:t>‹#›</a:t>
            </a:fld>
            <a:endParaRPr lang="en-US"/>
          </a:p>
        </p:txBody>
      </p:sp>
      <p:sp>
        <p:nvSpPr>
          <p:cNvPr id="10" name="Rectangle 49"/>
          <p:cNvSpPr>
            <a:spLocks noGrp="1" noChangeArrowheads="1"/>
          </p:cNvSpPr>
          <p:nvPr>
            <p:ph type="dt" sz="half" idx="2"/>
          </p:nvPr>
        </p:nvSpPr>
        <p:spPr bwMode="auto">
          <a:xfrm>
            <a:off x="643467" y="6641490"/>
            <a:ext cx="2406651" cy="193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fld id="{1D8BD707-D9CF-40AE-B4C6-C98DA3205C09}" type="datetimeFigureOut">
              <a:rPr lang="en-US" smtClean="0"/>
              <a:pPr/>
              <a:t>1/31/2017</a:t>
            </a:fld>
            <a:endParaRPr lang="en-US"/>
          </a:p>
        </p:txBody>
      </p:sp>
    </p:spTree>
    <p:extLst>
      <p:ext uri="{BB962C8B-B14F-4D97-AF65-F5344CB8AC3E}">
        <p14:creationId xmlns:p14="http://schemas.microsoft.com/office/powerpoint/2010/main" val="368536515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w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2.wmf"/><Relationship Id="rId5" Type="http://schemas.openxmlformats.org/officeDocument/2006/relationships/image" Target="../media/image1.jpe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7932" y="354150"/>
            <a:ext cx="8229600" cy="832812"/>
          </a:xfrm>
          <a:prstGeom prst="rect">
            <a:avLst/>
          </a:prstGeom>
        </p:spPr>
        <p:txBody>
          <a:bodyPr vert="horz" lIns="91440" tIns="45720" rIns="91440" bIns="4572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324680" y="1399373"/>
            <a:ext cx="8229600" cy="4133055"/>
          </a:xfrm>
          <a:prstGeom prst="rect">
            <a:avLst/>
          </a:prstGeom>
        </p:spPr>
        <p:txBody>
          <a:bodyPr vert="horz" lIns="91440" tIns="45720" rIns="91440" bIns="45720" rtlCol="0">
            <a:normAutofit/>
          </a:bodyPr>
          <a:lstStyle/>
          <a:p>
            <a:pPr marL="234950" lvl="0" indent="-234950" algn="l" rtl="0" fontAlgn="base">
              <a:spcBef>
                <a:spcPct val="40000"/>
              </a:spcBef>
              <a:spcAft>
                <a:spcPct val="0"/>
              </a:spcAft>
              <a:buClr>
                <a:schemeClr val="tx2"/>
              </a:buClr>
              <a:buFont typeface="Symbol" pitchFamily="18" charset="2"/>
              <a:buChar char="·"/>
            </a:pPr>
            <a:r>
              <a:rPr lang="en-US" noProof="0" smtClean="0"/>
              <a:t>Click to edit Master text styles</a:t>
            </a:r>
          </a:p>
          <a:p>
            <a:pPr marL="234950" lvl="1" indent="-234950" algn="l" rtl="0" fontAlgn="base">
              <a:spcBef>
                <a:spcPct val="40000"/>
              </a:spcBef>
              <a:spcAft>
                <a:spcPct val="0"/>
              </a:spcAft>
              <a:buClr>
                <a:schemeClr val="tx2"/>
              </a:buClr>
              <a:buFont typeface="Symbol" pitchFamily="18" charset="2"/>
              <a:buChar char="·"/>
            </a:pPr>
            <a:r>
              <a:rPr lang="en-US" noProof="0" smtClean="0"/>
              <a:t>Second level</a:t>
            </a:r>
          </a:p>
          <a:p>
            <a:pPr marL="234950" lvl="2" indent="-234950" algn="l" rtl="0" fontAlgn="base">
              <a:spcBef>
                <a:spcPct val="40000"/>
              </a:spcBef>
              <a:spcAft>
                <a:spcPct val="0"/>
              </a:spcAft>
              <a:buClr>
                <a:schemeClr val="tx2"/>
              </a:buClr>
              <a:buFont typeface="Symbol" pitchFamily="18" charset="2"/>
              <a:buChar char="·"/>
            </a:pPr>
            <a:r>
              <a:rPr lang="en-US" noProof="0" smtClean="0"/>
              <a:t>Third level</a:t>
            </a:r>
          </a:p>
          <a:p>
            <a:pPr marL="234950" lvl="3" indent="-234950" algn="l" rtl="0" fontAlgn="base">
              <a:spcBef>
                <a:spcPct val="40000"/>
              </a:spcBef>
              <a:spcAft>
                <a:spcPct val="0"/>
              </a:spcAft>
              <a:buClr>
                <a:schemeClr val="tx2"/>
              </a:buClr>
              <a:buFont typeface="Symbol" pitchFamily="18" charset="2"/>
              <a:buChar char="·"/>
            </a:pPr>
            <a:r>
              <a:rPr lang="en-US" noProof="0" smtClean="0"/>
              <a:t>Fourth level</a:t>
            </a:r>
          </a:p>
          <a:p>
            <a:pPr marL="234950" lvl="4" indent="-234950" algn="l" rtl="0" fontAlgn="base">
              <a:spcBef>
                <a:spcPct val="40000"/>
              </a:spcBef>
              <a:spcAft>
                <a:spcPct val="0"/>
              </a:spcAft>
              <a:buClr>
                <a:schemeClr val="tx2"/>
              </a:buClr>
              <a:buFont typeface="Symbol" pitchFamily="18" charset="2"/>
              <a:buChar char="·"/>
            </a:pPr>
            <a:r>
              <a:rPr lang="en-US" noProof="0" smtClean="0"/>
              <a:t>Fifth level</a:t>
            </a:r>
            <a:endParaRPr lang="en-US" noProof="0" dirty="0"/>
          </a:p>
        </p:txBody>
      </p:sp>
      <p:grpSp>
        <p:nvGrpSpPr>
          <p:cNvPr id="12" name="Group 40"/>
          <p:cNvGrpSpPr>
            <a:grpSpLocks/>
          </p:cNvGrpSpPr>
          <p:nvPr/>
        </p:nvGrpSpPr>
        <p:grpSpPr bwMode="auto">
          <a:xfrm>
            <a:off x="0" y="6397503"/>
            <a:ext cx="9144000" cy="460497"/>
            <a:chOff x="0" y="5821"/>
            <a:chExt cx="4320" cy="419"/>
          </a:xfrm>
        </p:grpSpPr>
        <p:pic>
          <p:nvPicPr>
            <p:cNvPr id="13" name="Picture 35" descr="grått band nertill Portrait"/>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5844"/>
              <a:ext cx="4134" cy="396"/>
            </a:xfrm>
            <a:prstGeom prst="rect">
              <a:avLst/>
            </a:prstGeom>
            <a:noFill/>
            <a:extLst>
              <a:ext uri="{909E8E84-426E-40DD-AFC4-6F175D3DCCD1}">
                <a14:hiddenFill xmlns:a14="http://schemas.microsoft.com/office/drawing/2010/main">
                  <a:solidFill>
                    <a:srgbClr val="FFFFFF"/>
                  </a:solidFill>
                </a14:hiddenFill>
              </a:ext>
            </a:extLst>
          </p:spPr>
        </p:pic>
        <p:sp>
          <p:nvSpPr>
            <p:cNvPr id="14" name="Line 36"/>
            <p:cNvSpPr>
              <a:spLocks noChangeShapeType="1"/>
            </p:cNvSpPr>
            <p:nvPr userDrawn="1"/>
          </p:nvSpPr>
          <p:spPr bwMode="auto">
            <a:xfrm>
              <a:off x="0" y="5821"/>
              <a:ext cx="4320" cy="0"/>
            </a:xfrm>
            <a:prstGeom prst="line">
              <a:avLst/>
            </a:prstGeom>
            <a:noFill/>
            <a:ln w="25400">
              <a:solidFill>
                <a:srgbClr val="000F6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noProof="0"/>
            </a:p>
          </p:txBody>
        </p:sp>
        <p:pic>
          <p:nvPicPr>
            <p:cNvPr id="15" name="Picture 37"/>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3529" y="5990"/>
              <a:ext cx="589" cy="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 name="Rectangle 46"/>
          <p:cNvSpPr>
            <a:spLocks noGrp="1" noChangeArrowheads="1"/>
          </p:cNvSpPr>
          <p:nvPr>
            <p:ph type="ftr" sz="quarter" idx="3"/>
          </p:nvPr>
        </p:nvSpPr>
        <p:spPr bwMode="auto">
          <a:xfrm>
            <a:off x="304800" y="6564557"/>
            <a:ext cx="6292851"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000"/>
            </a:lvl1pPr>
          </a:lstStyle>
          <a:p>
            <a:endParaRPr lang="en-US"/>
          </a:p>
        </p:txBody>
      </p:sp>
      <p:sp>
        <p:nvSpPr>
          <p:cNvPr id="17" name="Rectangle 47"/>
          <p:cNvSpPr>
            <a:spLocks noGrp="1" noChangeArrowheads="1"/>
          </p:cNvSpPr>
          <p:nvPr>
            <p:ph type="sldNum" sz="quarter" idx="4"/>
          </p:nvPr>
        </p:nvSpPr>
        <p:spPr bwMode="auto">
          <a:xfrm>
            <a:off x="304801" y="6642589"/>
            <a:ext cx="632884" cy="192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fld id="{B6F15528-21DE-4FAA-801E-634DDDAF4B2B}" type="slidenum">
              <a:rPr lang="en-US" smtClean="0"/>
              <a:pPr/>
              <a:t>‹#›</a:t>
            </a:fld>
            <a:endParaRPr lang="en-US"/>
          </a:p>
        </p:txBody>
      </p:sp>
      <p:sp>
        <p:nvSpPr>
          <p:cNvPr id="18" name="Rectangle 48"/>
          <p:cNvSpPr>
            <a:spLocks noChangeArrowheads="1"/>
          </p:cNvSpPr>
          <p:nvPr/>
        </p:nvSpPr>
        <p:spPr bwMode="auto">
          <a:xfrm>
            <a:off x="304799" y="6438168"/>
            <a:ext cx="4737100" cy="203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0"/>
              </a:spcBef>
            </a:pPr>
            <a:r>
              <a:rPr lang="en-US" sz="1050" b="1" noProof="0" smtClean="0"/>
              <a:t>Volvo Group</a:t>
            </a:r>
            <a:r>
              <a:rPr lang="en-US" sz="1050" b="1" baseline="0" noProof="0" smtClean="0"/>
              <a:t> Trucks Technology</a:t>
            </a:r>
            <a:endParaRPr lang="en-US" sz="1050" noProof="0"/>
          </a:p>
        </p:txBody>
      </p:sp>
      <p:sp>
        <p:nvSpPr>
          <p:cNvPr id="19" name="Rectangle 49"/>
          <p:cNvSpPr>
            <a:spLocks noGrp="1" noChangeArrowheads="1"/>
          </p:cNvSpPr>
          <p:nvPr>
            <p:ph type="dt" sz="half" idx="2"/>
          </p:nvPr>
        </p:nvSpPr>
        <p:spPr bwMode="auto">
          <a:xfrm>
            <a:off x="643467" y="6641490"/>
            <a:ext cx="2406651" cy="193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fld id="{1D8BD707-D9CF-40AE-B4C6-C98DA3205C09}" type="datetimeFigureOut">
              <a:rPr lang="en-US" smtClean="0"/>
              <a:pPr/>
              <a:t>1/31/2017</a:t>
            </a:fld>
            <a:endParaRPr lang="en-US"/>
          </a:p>
        </p:txBody>
      </p:sp>
    </p:spTree>
    <p:extLst>
      <p:ext uri="{BB962C8B-B14F-4D97-AF65-F5344CB8AC3E}">
        <p14:creationId xmlns:p14="http://schemas.microsoft.com/office/powerpoint/2010/main" val="34324245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iming>
    <p:tnLst>
      <p:par>
        <p:cTn id="1" dur="indefinite" restart="never" nodeType="tmRoot"/>
      </p:par>
    </p:tnLst>
  </p:timing>
  <p:txStyles>
    <p:titleStyle>
      <a:lvl1pPr algn="l" defTabSz="914400" rtl="0" eaLnBrk="1" latinLnBrk="0" hangingPunct="1">
        <a:spcBef>
          <a:spcPct val="0"/>
        </a:spcBef>
        <a:buNone/>
        <a:defRPr lang="en-US" sz="3200" b="1" kern="1200" smtClean="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ts val="1800"/>
        </a:spcBef>
        <a:buFont typeface="Symbol" pitchFamily="18" charset="2"/>
        <a:buChar char=""/>
        <a:defRPr lang="en-US" sz="2000" kern="1200" smtClean="0">
          <a:solidFill>
            <a:schemeClr val="tx1"/>
          </a:solidFill>
          <a:latin typeface="Arial" pitchFamily="34" charset="0"/>
          <a:ea typeface="+mn-ea"/>
          <a:cs typeface="Arial" pitchFamily="34" charset="0"/>
        </a:defRPr>
      </a:lvl1pPr>
      <a:lvl2pPr marL="503238" indent="-250825"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860425" indent="-317500" algn="l" defTabSz="914400" rtl="0" eaLnBrk="1" latinLnBrk="0" hangingPunct="1">
        <a:spcBef>
          <a:spcPts val="1800"/>
        </a:spcBef>
        <a:buSzPct val="90000"/>
        <a:buFont typeface="Arial" pitchFamily="34" charset="0"/>
        <a:buChar char="•"/>
        <a:defRPr lang="en-US" sz="2000" kern="1200" smtClean="0">
          <a:solidFill>
            <a:schemeClr val="tx1"/>
          </a:solidFill>
          <a:latin typeface="Arial" pitchFamily="34" charset="0"/>
          <a:ea typeface="+mn-ea"/>
          <a:cs typeface="Arial" pitchFamily="34" charset="0"/>
        </a:defRPr>
      </a:lvl3pPr>
      <a:lvl4pPr marL="993775" indent="-252413"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4pPr>
      <a:lvl5pPr marL="1219200" indent="-212725"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7932" y="354150"/>
            <a:ext cx="8229600" cy="832812"/>
          </a:xfrm>
          <a:prstGeom prst="rect">
            <a:avLst/>
          </a:prstGeom>
        </p:spPr>
        <p:txBody>
          <a:bodyPr vert="horz" lIns="91440" tIns="45720" rIns="91440" bIns="4572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324680" y="1399373"/>
            <a:ext cx="8229600" cy="4133055"/>
          </a:xfrm>
          <a:prstGeom prst="rect">
            <a:avLst/>
          </a:prstGeom>
        </p:spPr>
        <p:txBody>
          <a:bodyPr vert="horz" lIns="91440" tIns="45720" rIns="91440" bIns="45720" rtlCol="0">
            <a:normAutofit/>
          </a:bodyPr>
          <a:lstStyle/>
          <a:p>
            <a:pPr marL="234950" lvl="0" indent="-234950" algn="l" rtl="0" fontAlgn="base">
              <a:spcBef>
                <a:spcPct val="40000"/>
              </a:spcBef>
              <a:spcAft>
                <a:spcPct val="0"/>
              </a:spcAft>
              <a:buClr>
                <a:schemeClr val="tx2"/>
              </a:buClr>
              <a:buFont typeface="Symbol" pitchFamily="18" charset="2"/>
              <a:buChar char="·"/>
            </a:pPr>
            <a:r>
              <a:rPr lang="en-US" noProof="0" smtClean="0"/>
              <a:t>Click to edit Master text styles</a:t>
            </a:r>
          </a:p>
          <a:p>
            <a:pPr marL="234950" lvl="1" indent="-234950" algn="l" rtl="0" fontAlgn="base">
              <a:spcBef>
                <a:spcPct val="40000"/>
              </a:spcBef>
              <a:spcAft>
                <a:spcPct val="0"/>
              </a:spcAft>
              <a:buClr>
                <a:schemeClr val="tx2"/>
              </a:buClr>
              <a:buFont typeface="Symbol" pitchFamily="18" charset="2"/>
              <a:buChar char="·"/>
            </a:pPr>
            <a:r>
              <a:rPr lang="en-US" noProof="0" smtClean="0"/>
              <a:t>Second level</a:t>
            </a:r>
          </a:p>
          <a:p>
            <a:pPr marL="234950" lvl="2" indent="-234950" algn="l" rtl="0" fontAlgn="base">
              <a:spcBef>
                <a:spcPct val="40000"/>
              </a:spcBef>
              <a:spcAft>
                <a:spcPct val="0"/>
              </a:spcAft>
              <a:buClr>
                <a:schemeClr val="tx2"/>
              </a:buClr>
              <a:buFont typeface="Symbol" pitchFamily="18" charset="2"/>
              <a:buChar char="·"/>
            </a:pPr>
            <a:r>
              <a:rPr lang="en-US" noProof="0" smtClean="0"/>
              <a:t>Third level</a:t>
            </a:r>
          </a:p>
          <a:p>
            <a:pPr marL="234950" lvl="3" indent="-234950" algn="l" rtl="0" fontAlgn="base">
              <a:spcBef>
                <a:spcPct val="40000"/>
              </a:spcBef>
              <a:spcAft>
                <a:spcPct val="0"/>
              </a:spcAft>
              <a:buClr>
                <a:schemeClr val="tx2"/>
              </a:buClr>
              <a:buFont typeface="Symbol" pitchFamily="18" charset="2"/>
              <a:buChar char="·"/>
            </a:pPr>
            <a:r>
              <a:rPr lang="en-US" noProof="0" smtClean="0"/>
              <a:t>Fourth level</a:t>
            </a:r>
          </a:p>
          <a:p>
            <a:pPr marL="234950" lvl="4" indent="-234950" algn="l" rtl="0" fontAlgn="base">
              <a:spcBef>
                <a:spcPct val="40000"/>
              </a:spcBef>
              <a:spcAft>
                <a:spcPct val="0"/>
              </a:spcAft>
              <a:buClr>
                <a:schemeClr val="tx2"/>
              </a:buClr>
              <a:buFont typeface="Symbol" pitchFamily="18" charset="2"/>
              <a:buChar char="·"/>
            </a:pPr>
            <a:r>
              <a:rPr lang="en-US" noProof="0" smtClean="0"/>
              <a:t>Fifth level</a:t>
            </a:r>
            <a:endParaRPr lang="en-US" noProof="0" dirty="0"/>
          </a:p>
        </p:txBody>
      </p:sp>
      <p:grpSp>
        <p:nvGrpSpPr>
          <p:cNvPr id="12" name="Group 40"/>
          <p:cNvGrpSpPr>
            <a:grpSpLocks/>
          </p:cNvGrpSpPr>
          <p:nvPr/>
        </p:nvGrpSpPr>
        <p:grpSpPr bwMode="auto">
          <a:xfrm>
            <a:off x="0" y="6397504"/>
            <a:ext cx="9144000" cy="460497"/>
            <a:chOff x="0" y="5821"/>
            <a:chExt cx="4320" cy="419"/>
          </a:xfrm>
        </p:grpSpPr>
        <p:pic>
          <p:nvPicPr>
            <p:cNvPr id="13" name="Picture 35" descr="grått band nertill Portrait"/>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5844"/>
              <a:ext cx="4134" cy="396"/>
            </a:xfrm>
            <a:prstGeom prst="rect">
              <a:avLst/>
            </a:prstGeom>
            <a:noFill/>
            <a:extLst>
              <a:ext uri="{909E8E84-426E-40DD-AFC4-6F175D3DCCD1}">
                <a14:hiddenFill xmlns:a14="http://schemas.microsoft.com/office/drawing/2010/main">
                  <a:solidFill>
                    <a:srgbClr val="FFFFFF"/>
                  </a:solidFill>
                </a14:hiddenFill>
              </a:ext>
            </a:extLst>
          </p:spPr>
        </p:pic>
        <p:sp>
          <p:nvSpPr>
            <p:cNvPr id="14" name="Line 36"/>
            <p:cNvSpPr>
              <a:spLocks noChangeShapeType="1"/>
            </p:cNvSpPr>
            <p:nvPr userDrawn="1"/>
          </p:nvSpPr>
          <p:spPr bwMode="auto">
            <a:xfrm>
              <a:off x="0" y="5821"/>
              <a:ext cx="4320" cy="0"/>
            </a:xfrm>
            <a:prstGeom prst="line">
              <a:avLst/>
            </a:prstGeom>
            <a:noFill/>
            <a:ln w="25400">
              <a:solidFill>
                <a:srgbClr val="000F6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noProof="0"/>
            </a:p>
          </p:txBody>
        </p:sp>
        <p:pic>
          <p:nvPicPr>
            <p:cNvPr id="15" name="Picture 37"/>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3529" y="5990"/>
              <a:ext cx="589" cy="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 name="Rectangle 46"/>
          <p:cNvSpPr>
            <a:spLocks noGrp="1" noChangeArrowheads="1"/>
          </p:cNvSpPr>
          <p:nvPr>
            <p:ph type="ftr" sz="quarter" idx="3"/>
          </p:nvPr>
        </p:nvSpPr>
        <p:spPr bwMode="auto">
          <a:xfrm>
            <a:off x="304801" y="6564558"/>
            <a:ext cx="6292851" cy="20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000"/>
            </a:lvl1pPr>
          </a:lstStyle>
          <a:p>
            <a:r>
              <a:rPr lang="en-US" noProof="0" dirty="0" smtClean="0"/>
              <a:t>Department, Name, Document name, Security Class</a:t>
            </a:r>
            <a:endParaRPr lang="en-US" noProof="0" dirty="0"/>
          </a:p>
        </p:txBody>
      </p:sp>
      <p:sp>
        <p:nvSpPr>
          <p:cNvPr id="17" name="Rectangle 47"/>
          <p:cNvSpPr>
            <a:spLocks noGrp="1" noChangeArrowheads="1"/>
          </p:cNvSpPr>
          <p:nvPr>
            <p:ph type="sldNum" sz="quarter" idx="4"/>
          </p:nvPr>
        </p:nvSpPr>
        <p:spPr bwMode="auto">
          <a:xfrm>
            <a:off x="304802" y="6642590"/>
            <a:ext cx="632884" cy="192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fld id="{8C8313C2-E962-4406-9232-1E59B665DCB1}" type="slidenum">
              <a:rPr lang="en-US" noProof="0" smtClean="0"/>
              <a:pPr/>
              <a:t>‹#›</a:t>
            </a:fld>
            <a:endParaRPr lang="en-US" noProof="0" dirty="0"/>
          </a:p>
        </p:txBody>
      </p:sp>
      <p:sp>
        <p:nvSpPr>
          <p:cNvPr id="18" name="Rectangle 48"/>
          <p:cNvSpPr>
            <a:spLocks noChangeArrowheads="1"/>
          </p:cNvSpPr>
          <p:nvPr/>
        </p:nvSpPr>
        <p:spPr bwMode="auto">
          <a:xfrm>
            <a:off x="304799" y="6438168"/>
            <a:ext cx="4762500" cy="203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0"/>
              </a:spcBef>
            </a:pPr>
            <a:r>
              <a:rPr lang="en-US" sz="1050" b="1" noProof="0" smtClean="0"/>
              <a:t>Volvo Group</a:t>
            </a:r>
            <a:r>
              <a:rPr lang="en-US" sz="1050" b="1" baseline="0" noProof="0" smtClean="0"/>
              <a:t> Trucks Technology</a:t>
            </a:r>
            <a:endParaRPr lang="en-US" sz="1050" noProof="0"/>
          </a:p>
        </p:txBody>
      </p:sp>
      <p:sp>
        <p:nvSpPr>
          <p:cNvPr id="19" name="Rectangle 49"/>
          <p:cNvSpPr>
            <a:spLocks noGrp="1" noChangeArrowheads="1"/>
          </p:cNvSpPr>
          <p:nvPr>
            <p:ph type="dt" sz="half" idx="2"/>
          </p:nvPr>
        </p:nvSpPr>
        <p:spPr bwMode="auto">
          <a:xfrm>
            <a:off x="643468" y="6641490"/>
            <a:ext cx="2406651" cy="193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r>
              <a:rPr lang="en-US" noProof="0" dirty="0" smtClean="0"/>
              <a:t>Date</a:t>
            </a:r>
            <a:endParaRPr lang="en-US" noProof="0" dirty="0"/>
          </a:p>
        </p:txBody>
      </p:sp>
    </p:spTree>
    <p:extLst>
      <p:ext uri="{BB962C8B-B14F-4D97-AF65-F5344CB8AC3E}">
        <p14:creationId xmlns:p14="http://schemas.microsoft.com/office/powerpoint/2010/main" val="31807835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Lst>
  <p:timing>
    <p:tnLst>
      <p:par>
        <p:cTn id="1" dur="indefinite" restart="never" nodeType="tmRoot"/>
      </p:par>
    </p:tnLst>
  </p:timing>
  <p:hf hdr="0"/>
  <p:txStyles>
    <p:titleStyle>
      <a:lvl1pPr algn="l" defTabSz="914400" rtl="0" eaLnBrk="1" latinLnBrk="0" hangingPunct="1">
        <a:spcBef>
          <a:spcPct val="0"/>
        </a:spcBef>
        <a:buNone/>
        <a:defRPr lang="en-US" sz="3200" b="1" kern="1200" smtClean="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ts val="1800"/>
        </a:spcBef>
        <a:buFont typeface="Symbol" pitchFamily="18" charset="2"/>
        <a:buChar char=""/>
        <a:defRPr lang="en-US" sz="2000" kern="1200" smtClean="0">
          <a:solidFill>
            <a:schemeClr val="tx1"/>
          </a:solidFill>
          <a:latin typeface="Arial" pitchFamily="34" charset="0"/>
          <a:ea typeface="+mn-ea"/>
          <a:cs typeface="Arial" pitchFamily="34" charset="0"/>
        </a:defRPr>
      </a:lvl1pPr>
      <a:lvl2pPr marL="503238" indent="-250825"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860425" indent="-317500" algn="l" defTabSz="914400" rtl="0" eaLnBrk="1" latinLnBrk="0" hangingPunct="1">
        <a:spcBef>
          <a:spcPts val="1800"/>
        </a:spcBef>
        <a:buSzPct val="90000"/>
        <a:buFont typeface="Arial" pitchFamily="34" charset="0"/>
        <a:buChar char="•"/>
        <a:defRPr lang="en-US" sz="2000" kern="1200" smtClean="0">
          <a:solidFill>
            <a:schemeClr val="tx1"/>
          </a:solidFill>
          <a:latin typeface="Arial" pitchFamily="34" charset="0"/>
          <a:ea typeface="+mn-ea"/>
          <a:cs typeface="Arial" pitchFamily="34" charset="0"/>
        </a:defRPr>
      </a:lvl3pPr>
      <a:lvl4pPr marL="993775" indent="-252413"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4pPr>
      <a:lvl5pPr marL="1219200" indent="-212725"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slide" Target="slide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image" Target="../media/image1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26.png"/><Relationship Id="rId4" Type="http://schemas.openxmlformats.org/officeDocument/2006/relationships/image" Target="../media/image6.png"/><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slide" Target="slide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slide" Target="slide41.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20.xml"/><Relationship Id="rId5" Type="http://schemas.openxmlformats.org/officeDocument/2006/relationships/slide" Target="slide13.xml"/><Relationship Id="rId4" Type="http://schemas.openxmlformats.org/officeDocument/2006/relationships/slide" Target="slide8.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slide" Target="slide2.xml"/></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slide" Target="slide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slide" Target="slide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slide" Target="slide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slide" Target="slide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slide" Target="slide2.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slide" Target="slide2.xml"/><Relationship Id="rId4" Type="http://schemas.openxmlformats.org/officeDocument/2006/relationships/slide" Target="slide1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slide" Target="slide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8.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9.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slide" Target="slide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slide" Target="slide2.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slide" Target="slide2.xml"/></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slide" Target="slide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openxmlformats.org/officeDocument/2006/relationships/slide" Target="slide2.xml"/><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43000" y="3657600"/>
            <a:ext cx="6775227" cy="714375"/>
          </a:xfrm>
        </p:spPr>
        <p:style>
          <a:lnRef idx="0">
            <a:schemeClr val="accent1"/>
          </a:lnRef>
          <a:fillRef idx="3">
            <a:schemeClr val="accent1"/>
          </a:fillRef>
          <a:effectRef idx="3">
            <a:schemeClr val="accent1"/>
          </a:effectRef>
          <a:fontRef idx="minor">
            <a:schemeClr val="lt1"/>
          </a:fontRef>
        </p:style>
        <p:txBody>
          <a:bodyPr/>
          <a:lstStyle/>
          <a:p>
            <a:r>
              <a:rPr lang="sv-SE" sz="4000" dirty="0" smtClean="0">
                <a:latin typeface="Candara" panose="020E0502030303020204" pitchFamily="34" charset="0"/>
              </a:rPr>
              <a:t>PVT Manager</a:t>
            </a:r>
            <a:endParaRPr lang="sv-SE" sz="4000" dirty="0">
              <a:latin typeface="Candara" panose="020E0502030303020204" pitchFamily="34" charset="0"/>
            </a:endParaRPr>
          </a:p>
        </p:txBody>
      </p:sp>
      <p:sp>
        <p:nvSpPr>
          <p:cNvPr id="5" name="Subtitle 4"/>
          <p:cNvSpPr>
            <a:spLocks noGrp="1"/>
          </p:cNvSpPr>
          <p:nvPr>
            <p:ph type="subTitle" idx="1"/>
          </p:nvPr>
        </p:nvSpPr>
        <p:spPr>
          <a:xfrm>
            <a:off x="1143000" y="4419600"/>
            <a:ext cx="6781800" cy="457200"/>
          </a:xfrm>
        </p:spPr>
        <p:style>
          <a:lnRef idx="0">
            <a:schemeClr val="accent1"/>
          </a:lnRef>
          <a:fillRef idx="3">
            <a:schemeClr val="accent1"/>
          </a:fillRef>
          <a:effectRef idx="3">
            <a:schemeClr val="accent1"/>
          </a:effectRef>
          <a:fontRef idx="minor">
            <a:schemeClr val="lt1"/>
          </a:fontRef>
        </p:style>
        <p:txBody>
          <a:bodyPr>
            <a:normAutofit fontScale="92500" lnSpcReduction="10000"/>
          </a:bodyPr>
          <a:lstStyle/>
          <a:p>
            <a:r>
              <a:rPr lang="sv-SE" sz="2800" b="1" i="1" dirty="0" smtClean="0">
                <a:solidFill>
                  <a:schemeClr val="bg2">
                    <a:lumMod val="75000"/>
                  </a:schemeClr>
                </a:solidFill>
                <a:latin typeface="Bookman Old Style" panose="02050604050505020204" pitchFamily="18" charset="0"/>
              </a:rPr>
              <a:t>Quick Tutorial</a:t>
            </a:r>
            <a:endParaRPr lang="sv-SE" sz="2800" b="1" i="1" dirty="0">
              <a:solidFill>
                <a:schemeClr val="bg2">
                  <a:lumMod val="75000"/>
                </a:schemeClr>
              </a:solidFill>
              <a:latin typeface="Bookman Old Style" panose="020506040505050202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3124200"/>
            <a:ext cx="1219200" cy="1219200"/>
          </a:xfrm>
          <a:prstGeom prst="rect">
            <a:avLst/>
          </a:prstGeom>
        </p:spPr>
      </p:pic>
    </p:spTree>
    <p:extLst>
      <p:ext uri="{BB962C8B-B14F-4D97-AF65-F5344CB8AC3E}">
        <p14:creationId xmlns:p14="http://schemas.microsoft.com/office/powerpoint/2010/main" val="25055039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914400"/>
            <a:ext cx="7848601" cy="4162897"/>
          </a:xfrm>
          <a:prstGeom prst="rect">
            <a:avLst/>
          </a:prstGeom>
        </p:spPr>
      </p:pic>
      <p:sp>
        <p:nvSpPr>
          <p:cNvPr id="4" name="Rectangle 3"/>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Managing Test Cases – Editing</a:t>
            </a:r>
          </a:p>
        </p:txBody>
      </p:sp>
      <p:grpSp>
        <p:nvGrpSpPr>
          <p:cNvPr id="8" name="Group 7"/>
          <p:cNvGrpSpPr/>
          <p:nvPr/>
        </p:nvGrpSpPr>
        <p:grpSpPr>
          <a:xfrm>
            <a:off x="1981200" y="2362200"/>
            <a:ext cx="5847734" cy="3334322"/>
            <a:chOff x="1981200" y="2362200"/>
            <a:chExt cx="5847734" cy="3334322"/>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3029855"/>
              <a:ext cx="4933334" cy="2666667"/>
            </a:xfrm>
            <a:prstGeom prst="rect">
              <a:avLst/>
            </a:prstGeom>
          </p:spPr>
        </p:pic>
        <p:cxnSp>
          <p:nvCxnSpPr>
            <p:cNvPr id="7" name="Straight Arrow Connector 6"/>
            <p:cNvCxnSpPr/>
            <p:nvPr/>
          </p:nvCxnSpPr>
          <p:spPr>
            <a:xfrm flipH="1" flipV="1">
              <a:off x="1981200" y="2362200"/>
              <a:ext cx="1066800" cy="914400"/>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grpSp>
        <p:nvGrpSpPr>
          <p:cNvPr id="10" name="Group 9"/>
          <p:cNvGrpSpPr/>
          <p:nvPr/>
        </p:nvGrpSpPr>
        <p:grpSpPr>
          <a:xfrm>
            <a:off x="1243605" y="2864219"/>
            <a:ext cx="3663556" cy="990600"/>
            <a:chOff x="1548405" y="83127"/>
            <a:chExt cx="3663556" cy="990600"/>
          </a:xfrm>
        </p:grpSpPr>
        <p:sp>
          <p:nvSpPr>
            <p:cNvPr id="11" name="Rectangle 10"/>
            <p:cNvSpPr/>
            <p:nvPr/>
          </p:nvSpPr>
          <p:spPr>
            <a:xfrm>
              <a:off x="2667000" y="83127"/>
              <a:ext cx="2544961" cy="990600"/>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dirty="0" smtClean="0">
                  <a:solidFill>
                    <a:schemeClr val="tx1"/>
                  </a:solidFill>
                </a:rPr>
                <a:t>Create the product class filter string by using the PC filter tool.</a:t>
              </a:r>
            </a:p>
          </p:txBody>
        </p:sp>
        <p:cxnSp>
          <p:nvCxnSpPr>
            <p:cNvPr id="12" name="Straight Arrow Connector 11"/>
            <p:cNvCxnSpPr>
              <a:stCxn id="11" idx="1"/>
            </p:cNvCxnSpPr>
            <p:nvPr/>
          </p:nvCxnSpPr>
          <p:spPr>
            <a:xfrm flipH="1" flipV="1">
              <a:off x="1548405" y="197219"/>
              <a:ext cx="1118595" cy="381208"/>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963482"/>
            <a:ext cx="6248400" cy="3801474"/>
          </a:xfrm>
          <a:prstGeom prst="rect">
            <a:avLst/>
          </a:prstGeom>
        </p:spPr>
      </p:pic>
      <p:grpSp>
        <p:nvGrpSpPr>
          <p:cNvPr id="22" name="Group 21"/>
          <p:cNvGrpSpPr/>
          <p:nvPr/>
        </p:nvGrpSpPr>
        <p:grpSpPr>
          <a:xfrm>
            <a:off x="3866678" y="1447800"/>
            <a:ext cx="3840361" cy="1911719"/>
            <a:chOff x="3866678" y="1447800"/>
            <a:chExt cx="3840361" cy="1911719"/>
          </a:xfrm>
        </p:grpSpPr>
        <p:sp>
          <p:nvSpPr>
            <p:cNvPr id="15" name="Rectangle 14"/>
            <p:cNvSpPr/>
            <p:nvPr/>
          </p:nvSpPr>
          <p:spPr>
            <a:xfrm>
              <a:off x="5162078" y="1447800"/>
              <a:ext cx="2544961" cy="9906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sv-SE" sz="1200" dirty="0" smtClean="0">
                  <a:solidFill>
                    <a:schemeClr val="tx1"/>
                  </a:solidFill>
                </a:rPr>
                <a:t>Select product class, versions and profiles if available.</a:t>
              </a:r>
            </a:p>
          </p:txBody>
        </p:sp>
        <p:cxnSp>
          <p:nvCxnSpPr>
            <p:cNvPr id="16" name="Straight Arrow Connector 15"/>
            <p:cNvCxnSpPr>
              <a:stCxn id="15" idx="1"/>
            </p:cNvCxnSpPr>
            <p:nvPr/>
          </p:nvCxnSpPr>
          <p:spPr>
            <a:xfrm flipH="1" flipV="1">
              <a:off x="4043483" y="1561892"/>
              <a:ext cx="1118595" cy="381208"/>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cxnSp>
          <p:nvCxnSpPr>
            <p:cNvPr id="19" name="Straight Arrow Connector 18"/>
            <p:cNvCxnSpPr>
              <a:stCxn id="15" idx="1"/>
            </p:cNvCxnSpPr>
            <p:nvPr/>
          </p:nvCxnSpPr>
          <p:spPr>
            <a:xfrm flipH="1">
              <a:off x="3866678" y="1943100"/>
              <a:ext cx="1295400" cy="266700"/>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cxnSp>
          <p:nvCxnSpPr>
            <p:cNvPr id="21" name="Straight Arrow Connector 20"/>
            <p:cNvCxnSpPr>
              <a:stCxn id="15" idx="1"/>
            </p:cNvCxnSpPr>
            <p:nvPr/>
          </p:nvCxnSpPr>
          <p:spPr>
            <a:xfrm flipH="1">
              <a:off x="3942878" y="1943100"/>
              <a:ext cx="1219200" cy="1416419"/>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grpSp>
        <p:nvGrpSpPr>
          <p:cNvPr id="26" name="Group 25"/>
          <p:cNvGrpSpPr/>
          <p:nvPr/>
        </p:nvGrpSpPr>
        <p:grpSpPr>
          <a:xfrm>
            <a:off x="3866678" y="4495800"/>
            <a:ext cx="3021683" cy="1447800"/>
            <a:chOff x="3866678" y="4495800"/>
            <a:chExt cx="3021683" cy="1447800"/>
          </a:xfrm>
        </p:grpSpPr>
        <p:sp>
          <p:nvSpPr>
            <p:cNvPr id="17" name="Rectangle 16"/>
            <p:cNvSpPr/>
            <p:nvPr/>
          </p:nvSpPr>
          <p:spPr>
            <a:xfrm>
              <a:off x="4343400" y="4953000"/>
              <a:ext cx="2544961" cy="9906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sv-SE" sz="1200" dirty="0" smtClean="0">
                  <a:solidFill>
                    <a:schemeClr val="tx1"/>
                  </a:solidFill>
                </a:rPr>
                <a:t>Add to the selected list</a:t>
              </a:r>
            </a:p>
          </p:txBody>
        </p:sp>
        <p:cxnSp>
          <p:nvCxnSpPr>
            <p:cNvPr id="25" name="Straight Arrow Connector 24"/>
            <p:cNvCxnSpPr/>
            <p:nvPr/>
          </p:nvCxnSpPr>
          <p:spPr>
            <a:xfrm flipH="1" flipV="1">
              <a:off x="3866678" y="4495800"/>
              <a:ext cx="476722" cy="457200"/>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grpSp>
        <p:nvGrpSpPr>
          <p:cNvPr id="2" name="Group 1"/>
          <p:cNvGrpSpPr/>
          <p:nvPr/>
        </p:nvGrpSpPr>
        <p:grpSpPr>
          <a:xfrm>
            <a:off x="1524000" y="4172522"/>
            <a:ext cx="4953000" cy="1542478"/>
            <a:chOff x="1524000" y="4172522"/>
            <a:chExt cx="4953000" cy="1542478"/>
          </a:xfrm>
        </p:grpSpPr>
        <p:sp>
          <p:nvSpPr>
            <p:cNvPr id="23" name="Rectangle 22"/>
            <p:cNvSpPr/>
            <p:nvPr/>
          </p:nvSpPr>
          <p:spPr>
            <a:xfrm>
              <a:off x="1524000" y="4191000"/>
              <a:ext cx="2819400" cy="1524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sv-SE" sz="800" dirty="0" smtClean="0">
                  <a:solidFill>
                    <a:schemeClr val="tx1"/>
                  </a:solidFill>
                </a:rPr>
                <a:t>If test case is valid for all PC’s use ”Generic”</a:t>
              </a:r>
            </a:p>
            <a:p>
              <a:pPr algn="ctr"/>
              <a:endParaRPr lang="sv-SE" sz="800" dirty="0">
                <a:solidFill>
                  <a:schemeClr val="tx1"/>
                </a:solidFill>
              </a:endParaRPr>
            </a:p>
            <a:p>
              <a:pPr algn="ctr"/>
              <a:r>
                <a:rPr lang="sv-SE" sz="800" dirty="0" smtClean="0">
                  <a:solidFill>
                    <a:schemeClr val="tx1"/>
                  </a:solidFill>
                </a:rPr>
                <a:t>If you shall add many PC’s use ”Show All Logic String” to display all PC’s. You can then delete from the list by using the row selector and press delete.</a:t>
              </a:r>
            </a:p>
            <a:p>
              <a:pPr algn="ctr"/>
              <a:endParaRPr lang="sv-SE" sz="800" dirty="0">
                <a:solidFill>
                  <a:schemeClr val="tx1"/>
                </a:solidFill>
              </a:endParaRPr>
            </a:p>
            <a:p>
              <a:pPr algn="ctr"/>
              <a:r>
                <a:rPr lang="sv-SE" sz="800" dirty="0" smtClean="0">
                  <a:solidFill>
                    <a:schemeClr val="tx1"/>
                  </a:solidFill>
                </a:rPr>
                <a:t>When ready, ”Export To Editor”</a:t>
              </a:r>
            </a:p>
          </p:txBody>
        </p:sp>
        <p:grpSp>
          <p:nvGrpSpPr>
            <p:cNvPr id="36" name="Group 35"/>
            <p:cNvGrpSpPr/>
            <p:nvPr/>
          </p:nvGrpSpPr>
          <p:grpSpPr>
            <a:xfrm>
              <a:off x="3733800" y="4172522"/>
              <a:ext cx="2743200" cy="1161478"/>
              <a:chOff x="3733800" y="4172522"/>
              <a:chExt cx="2743200" cy="1161478"/>
            </a:xfrm>
          </p:grpSpPr>
          <p:cxnSp>
            <p:nvCxnSpPr>
              <p:cNvPr id="28" name="Straight Arrow Connector 27"/>
              <p:cNvCxnSpPr/>
              <p:nvPr/>
            </p:nvCxnSpPr>
            <p:spPr>
              <a:xfrm flipV="1">
                <a:off x="4043483" y="4172522"/>
                <a:ext cx="863678" cy="399478"/>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cxnSp>
            <p:nvCxnSpPr>
              <p:cNvPr id="30" name="Straight Arrow Connector 29"/>
              <p:cNvCxnSpPr/>
              <p:nvPr/>
            </p:nvCxnSpPr>
            <p:spPr>
              <a:xfrm flipV="1">
                <a:off x="4267200" y="4172522"/>
                <a:ext cx="1752600" cy="704278"/>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cxnSp>
            <p:nvCxnSpPr>
              <p:cNvPr id="32" name="Straight Arrow Connector 31"/>
              <p:cNvCxnSpPr/>
              <p:nvPr/>
            </p:nvCxnSpPr>
            <p:spPr>
              <a:xfrm flipV="1">
                <a:off x="3733800" y="4572000"/>
                <a:ext cx="2743200" cy="762000"/>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grpSp>
      <p:pic>
        <p:nvPicPr>
          <p:cNvPr id="27" name="Picture 26">
            <a:hlinkClick r:id="rId5" action="ppaction://hlinksldjump" tooltip="Go To Menu"/>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226629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914400"/>
            <a:ext cx="7848601" cy="4162897"/>
          </a:xfrm>
          <a:prstGeom prst="rect">
            <a:avLst/>
          </a:prstGeom>
        </p:spPr>
      </p:pic>
      <p:grpSp>
        <p:nvGrpSpPr>
          <p:cNvPr id="11" name="Group 10"/>
          <p:cNvGrpSpPr/>
          <p:nvPr/>
        </p:nvGrpSpPr>
        <p:grpSpPr>
          <a:xfrm>
            <a:off x="685800" y="609600"/>
            <a:ext cx="6280137" cy="5562600"/>
            <a:chOff x="1508131" y="685800"/>
            <a:chExt cx="6280137" cy="556260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131" y="685800"/>
              <a:ext cx="6280137" cy="4952572"/>
            </a:xfrm>
            <a:prstGeom prst="rect">
              <a:avLst/>
            </a:prstGeom>
          </p:spPr>
        </p:pic>
        <p:sp>
          <p:nvSpPr>
            <p:cNvPr id="10" name="Rectangle 9"/>
            <p:cNvSpPr/>
            <p:nvPr/>
          </p:nvSpPr>
          <p:spPr>
            <a:xfrm>
              <a:off x="3009900" y="5257800"/>
              <a:ext cx="3200400" cy="9906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sv-SE" sz="1000" dirty="0" smtClean="0">
                  <a:solidFill>
                    <a:schemeClr val="tx1"/>
                  </a:solidFill>
                </a:rPr>
                <a:t>5 possible errors can be predefined. (See description for placeholders.)</a:t>
              </a:r>
            </a:p>
            <a:p>
              <a:r>
                <a:rPr lang="sv-SE" sz="1000" dirty="0" smtClean="0">
                  <a:solidFill>
                    <a:schemeClr val="tx1"/>
                  </a:solidFill>
                </a:rPr>
                <a:t>These texts can be used as default descriptions in eFACTS Data Refiner and in PROTUS.</a:t>
              </a:r>
            </a:p>
            <a:p>
              <a:endParaRPr lang="sv-SE" sz="1000" dirty="0" smtClean="0">
                <a:solidFill>
                  <a:schemeClr val="tx1"/>
                </a:solidFill>
              </a:endParaRPr>
            </a:p>
          </p:txBody>
        </p:sp>
      </p:grpSp>
      <p:sp>
        <p:nvSpPr>
          <p:cNvPr id="3" name="Rectangle 2"/>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Managing Test Cases – Editing</a:t>
            </a:r>
          </a:p>
        </p:txBody>
      </p:sp>
      <p:grpSp>
        <p:nvGrpSpPr>
          <p:cNvPr id="4" name="Group 3"/>
          <p:cNvGrpSpPr/>
          <p:nvPr/>
        </p:nvGrpSpPr>
        <p:grpSpPr>
          <a:xfrm>
            <a:off x="838200" y="2590800"/>
            <a:ext cx="5935135" cy="1562100"/>
            <a:chOff x="838200" y="2590800"/>
            <a:chExt cx="5935135" cy="1562100"/>
          </a:xfrm>
        </p:grpSpPr>
        <p:sp>
          <p:nvSpPr>
            <p:cNvPr id="6" name="Rectangle 5"/>
            <p:cNvSpPr/>
            <p:nvPr/>
          </p:nvSpPr>
          <p:spPr>
            <a:xfrm>
              <a:off x="838200" y="2590800"/>
              <a:ext cx="3200400" cy="9906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sv-SE" sz="1000" dirty="0" smtClean="0">
                  <a:solidFill>
                    <a:schemeClr val="tx1"/>
                  </a:solidFill>
                </a:rPr>
                <a:t>The PROTUS points can be set in two ways.</a:t>
              </a:r>
            </a:p>
            <a:p>
              <a:pPr marL="228600" indent="-228600">
                <a:buAutoNum type="arabicPeriod"/>
              </a:pPr>
              <a:r>
                <a:rPr lang="sv-SE" sz="1000" dirty="0" smtClean="0">
                  <a:solidFill>
                    <a:schemeClr val="tx1"/>
                  </a:solidFill>
                </a:rPr>
                <a:t>Select from the list</a:t>
              </a:r>
            </a:p>
            <a:p>
              <a:pPr marL="228600" indent="-228600">
                <a:buAutoNum type="arabicPeriod"/>
              </a:pPr>
              <a:r>
                <a:rPr lang="sv-SE" sz="1000" dirty="0" smtClean="0">
                  <a:solidFill>
                    <a:schemeClr val="tx1"/>
                  </a:solidFill>
                </a:rPr>
                <a:t>Open the PROTUS Text Editor</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200" y="3086100"/>
              <a:ext cx="3268135" cy="1066800"/>
            </a:xfrm>
            <a:prstGeom prst="rect">
              <a:avLst/>
            </a:prstGeom>
          </p:spPr>
        </p:pic>
      </p:grpSp>
      <p:grpSp>
        <p:nvGrpSpPr>
          <p:cNvPr id="16" name="Group 15"/>
          <p:cNvGrpSpPr/>
          <p:nvPr/>
        </p:nvGrpSpPr>
        <p:grpSpPr>
          <a:xfrm>
            <a:off x="2225668" y="3239130"/>
            <a:ext cx="5775218" cy="2083707"/>
            <a:chOff x="2225668" y="3239130"/>
            <a:chExt cx="5775218" cy="2083707"/>
          </a:xfrm>
        </p:grpSpPr>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00" y="4648200"/>
              <a:ext cx="1523886" cy="674637"/>
            </a:xfrm>
            <a:prstGeom prst="rect">
              <a:avLst/>
            </a:prstGeom>
          </p:spPr>
        </p:pic>
        <p:sp>
          <p:nvSpPr>
            <p:cNvPr id="13" name="Rectangle 12"/>
            <p:cNvSpPr/>
            <p:nvPr/>
          </p:nvSpPr>
          <p:spPr>
            <a:xfrm>
              <a:off x="2225668" y="3239130"/>
              <a:ext cx="3200400" cy="133287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sv-SE" sz="1000" dirty="0" smtClean="0">
                  <a:solidFill>
                    <a:schemeClr val="tx1"/>
                  </a:solidFill>
                </a:rPr>
                <a:t>Saving a new test case will generate a new main version number. (Ex. 650.1)</a:t>
              </a:r>
            </a:p>
            <a:p>
              <a:r>
                <a:rPr lang="sv-SE" sz="1000" dirty="0">
                  <a:solidFill>
                    <a:schemeClr val="tx1"/>
                  </a:solidFill>
                </a:rPr>
                <a:t>A</a:t>
              </a:r>
              <a:r>
                <a:rPr lang="sv-SE" sz="1000" dirty="0" smtClean="0">
                  <a:solidFill>
                    <a:schemeClr val="tx1"/>
                  </a:solidFill>
                </a:rPr>
                <a:t>n altered existing test case can either be saved as ”New Version” wich will generate a new sub-version number (Ex. 512.2) or just updated with ”Save”.</a:t>
              </a:r>
            </a:p>
            <a:p>
              <a:r>
                <a:rPr lang="sv-SE" sz="1000" dirty="0" smtClean="0">
                  <a:solidFill>
                    <a:schemeClr val="tx1"/>
                  </a:solidFill>
                </a:rPr>
                <a:t>If ”Open ’Send Job’ On Exit” is checked when saving, the </a:t>
              </a:r>
              <a:r>
                <a:rPr lang="sv-SE" sz="1000" i="1" dirty="0" smtClean="0">
                  <a:solidFill>
                    <a:schemeClr val="tx1"/>
                  </a:solidFill>
                </a:rPr>
                <a:t>Send Job </a:t>
              </a:r>
              <a:r>
                <a:rPr lang="sv-SE" sz="1000" dirty="0" smtClean="0">
                  <a:solidFill>
                    <a:schemeClr val="tx1"/>
                  </a:solidFill>
                </a:rPr>
                <a:t>form will be shown. </a:t>
              </a:r>
            </a:p>
          </p:txBody>
        </p:sp>
        <p:cxnSp>
          <p:nvCxnSpPr>
            <p:cNvPr id="15" name="Straight Arrow Connector 14"/>
            <p:cNvCxnSpPr/>
            <p:nvPr/>
          </p:nvCxnSpPr>
          <p:spPr>
            <a:xfrm>
              <a:off x="5257800" y="4114800"/>
              <a:ext cx="1515535" cy="685800"/>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pic>
        <p:nvPicPr>
          <p:cNvPr id="14" name="Picture 13">
            <a:hlinkClick r:id="rId6" action="ppaction://hlinksldjump" tooltip="Go To Menu"/>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1359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251" y="2093975"/>
            <a:ext cx="6891949" cy="2804776"/>
          </a:xfrm>
          <a:prstGeom prst="rect">
            <a:avLst/>
          </a:prstGeom>
        </p:spPr>
      </p:pic>
      <p:sp>
        <p:nvSpPr>
          <p:cNvPr id="2" name="Rectangle 1"/>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Managing Test Cases – Editing</a:t>
            </a:r>
          </a:p>
        </p:txBody>
      </p:sp>
      <p:sp>
        <p:nvSpPr>
          <p:cNvPr id="3" name="TextBox 2"/>
          <p:cNvSpPr txBox="1"/>
          <p:nvPr/>
        </p:nvSpPr>
        <p:spPr>
          <a:xfrm>
            <a:off x="253160" y="717367"/>
            <a:ext cx="2321469" cy="261610"/>
          </a:xfrm>
          <a:prstGeom prst="rect">
            <a:avLst/>
          </a:prstGeom>
          <a:noFill/>
        </p:spPr>
        <p:txBody>
          <a:bodyPr wrap="none" rtlCol="0">
            <a:spAutoFit/>
          </a:bodyPr>
          <a:lstStyle/>
          <a:p>
            <a:r>
              <a:rPr lang="sv-SE" sz="1100" b="1" i="1" dirty="0" smtClean="0">
                <a:solidFill>
                  <a:srgbClr val="0070C0"/>
                </a:solidFill>
              </a:rPr>
              <a:t>Deleting test cases in database:</a:t>
            </a:r>
          </a:p>
        </p:txBody>
      </p:sp>
      <p:grpSp>
        <p:nvGrpSpPr>
          <p:cNvPr id="4" name="Group 3"/>
          <p:cNvGrpSpPr/>
          <p:nvPr/>
        </p:nvGrpSpPr>
        <p:grpSpPr>
          <a:xfrm>
            <a:off x="2608356" y="717367"/>
            <a:ext cx="439644" cy="228600"/>
            <a:chOff x="1143000" y="1315258"/>
            <a:chExt cx="439644" cy="22860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335844"/>
              <a:ext cx="187428" cy="18742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4044" y="1315258"/>
              <a:ext cx="228600" cy="228600"/>
            </a:xfrm>
            <a:prstGeom prst="rect">
              <a:avLst/>
            </a:prstGeom>
          </p:spPr>
        </p:pic>
      </p:grpSp>
      <p:sp>
        <p:nvSpPr>
          <p:cNvPr id="7" name="TextBox 6"/>
          <p:cNvSpPr txBox="1"/>
          <p:nvPr/>
        </p:nvSpPr>
        <p:spPr>
          <a:xfrm>
            <a:off x="285802" y="1049179"/>
            <a:ext cx="7327864" cy="400110"/>
          </a:xfrm>
          <a:prstGeom prst="rect">
            <a:avLst/>
          </a:prstGeom>
          <a:noFill/>
        </p:spPr>
        <p:txBody>
          <a:bodyPr wrap="square" rtlCol="0">
            <a:spAutoFit/>
          </a:bodyPr>
          <a:lstStyle/>
          <a:p>
            <a:r>
              <a:rPr lang="sv-SE" sz="1000" dirty="0" smtClean="0"/>
              <a:t>The menu items for editing test cases are marked with black folder symbols. You can use the ”Master Edit” menu in the toolbar or the context menu wich will appear if you right click on the grid after selecting a test case.</a:t>
            </a:r>
          </a:p>
        </p:txBody>
      </p:sp>
      <p:grpSp>
        <p:nvGrpSpPr>
          <p:cNvPr id="17" name="Group 16"/>
          <p:cNvGrpSpPr/>
          <p:nvPr/>
        </p:nvGrpSpPr>
        <p:grpSpPr>
          <a:xfrm>
            <a:off x="285802" y="1606975"/>
            <a:ext cx="1390598" cy="1210881"/>
            <a:chOff x="285802" y="1606975"/>
            <a:chExt cx="1390598" cy="1210881"/>
          </a:xfrm>
        </p:grpSpPr>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084" y="1606975"/>
              <a:ext cx="842857" cy="980953"/>
            </a:xfrm>
            <a:prstGeom prst="rect">
              <a:avLst/>
            </a:prstGeom>
          </p:spPr>
        </p:pic>
        <p:sp>
          <p:nvSpPr>
            <p:cNvPr id="14" name="Oval 13"/>
            <p:cNvSpPr/>
            <p:nvPr/>
          </p:nvSpPr>
          <p:spPr>
            <a:xfrm>
              <a:off x="285802" y="2133600"/>
              <a:ext cx="1390598" cy="256258"/>
            </a:xfrm>
            <a:prstGeom prst="ellipse">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000" smtClean="0">
                <a:solidFill>
                  <a:schemeClr val="tx1"/>
                </a:solidFill>
              </a:endParaRPr>
            </a:p>
          </p:txBody>
        </p:sp>
        <p:sp>
          <p:nvSpPr>
            <p:cNvPr id="11" name="TextBox 10"/>
            <p:cNvSpPr txBox="1"/>
            <p:nvPr/>
          </p:nvSpPr>
          <p:spPr>
            <a:xfrm>
              <a:off x="628280" y="2602412"/>
              <a:ext cx="705642" cy="215444"/>
            </a:xfrm>
            <a:prstGeom prst="rect">
              <a:avLst/>
            </a:prstGeom>
            <a:noFill/>
          </p:spPr>
          <p:txBody>
            <a:bodyPr wrap="none" rtlCol="0">
              <a:spAutoFit/>
            </a:bodyPr>
            <a:lstStyle/>
            <a:p>
              <a:r>
                <a:rPr lang="sv-SE" sz="800" i="1" dirty="0" smtClean="0"/>
                <a:t>Master Edit</a:t>
              </a:r>
            </a:p>
          </p:txBody>
        </p:sp>
      </p:grpSp>
      <p:grpSp>
        <p:nvGrpSpPr>
          <p:cNvPr id="23" name="Group 22"/>
          <p:cNvGrpSpPr/>
          <p:nvPr/>
        </p:nvGrpSpPr>
        <p:grpSpPr>
          <a:xfrm>
            <a:off x="2702070" y="2715802"/>
            <a:ext cx="5527530" cy="990600"/>
            <a:chOff x="2702070" y="2715802"/>
            <a:chExt cx="5527530" cy="990600"/>
          </a:xfrm>
        </p:grpSpPr>
        <p:sp>
          <p:nvSpPr>
            <p:cNvPr id="20" name="Rectangle 19"/>
            <p:cNvSpPr/>
            <p:nvPr/>
          </p:nvSpPr>
          <p:spPr>
            <a:xfrm>
              <a:off x="2702070" y="2715802"/>
              <a:ext cx="3200400" cy="9906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sv-SE" sz="1000" dirty="0" smtClean="0">
                  <a:solidFill>
                    <a:schemeClr val="tx1"/>
                  </a:solidFill>
                </a:rPr>
                <a:t>Be careful if data is connected to a test case!</a:t>
              </a:r>
            </a:p>
            <a:p>
              <a:endParaRPr lang="sv-SE" sz="1000" dirty="0" smtClean="0">
                <a:solidFill>
                  <a:schemeClr val="tx1"/>
                </a:solidFill>
              </a:endParaRPr>
            </a:p>
          </p:txBody>
        </p:sp>
        <p:cxnSp>
          <p:nvCxnSpPr>
            <p:cNvPr id="22" name="Straight Arrow Connector 21"/>
            <p:cNvCxnSpPr/>
            <p:nvPr/>
          </p:nvCxnSpPr>
          <p:spPr>
            <a:xfrm flipV="1">
              <a:off x="5902470" y="2895600"/>
              <a:ext cx="2327130" cy="315502"/>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pic>
        <p:nvPicPr>
          <p:cNvPr id="16" name="Picture 15">
            <a:hlinkClick r:id="rId6" action="ppaction://hlinksldjump" tooltip="Go To Menu"/>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108771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Managing Test Cases – Change Requests</a:t>
            </a:r>
          </a:p>
        </p:txBody>
      </p:sp>
      <p:sp>
        <p:nvSpPr>
          <p:cNvPr id="3" name="TextBox 2"/>
          <p:cNvSpPr txBox="1"/>
          <p:nvPr/>
        </p:nvSpPr>
        <p:spPr>
          <a:xfrm>
            <a:off x="253160" y="717367"/>
            <a:ext cx="4543231" cy="261610"/>
          </a:xfrm>
          <a:prstGeom prst="rect">
            <a:avLst/>
          </a:prstGeom>
          <a:noFill/>
        </p:spPr>
        <p:txBody>
          <a:bodyPr wrap="none" rtlCol="0">
            <a:spAutoFit/>
          </a:bodyPr>
          <a:lstStyle/>
          <a:p>
            <a:r>
              <a:rPr lang="sv-SE" sz="1100" b="1" i="1" dirty="0" smtClean="0">
                <a:solidFill>
                  <a:srgbClr val="0070C0"/>
                </a:solidFill>
              </a:rPr>
              <a:t>Requesting for new test cases or changes in existing test cases: </a:t>
            </a:r>
          </a:p>
        </p:txBody>
      </p:sp>
      <p:sp>
        <p:nvSpPr>
          <p:cNvPr id="7" name="Action Button: Forward or Next 6">
            <a:hlinkClick r:id="" action="ppaction://hlinkshowjump?jump=nextslide" highlightClick="1"/>
          </p:cNvPr>
          <p:cNvSpPr/>
          <p:nvPr/>
        </p:nvSpPr>
        <p:spPr>
          <a:xfrm>
            <a:off x="8534400" y="180782"/>
            <a:ext cx="457293" cy="248036"/>
          </a:xfrm>
          <a:prstGeom prst="actionButtonForwardNex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000" smtClean="0">
              <a:solidFill>
                <a:schemeClr val="tx1"/>
              </a:solidFill>
            </a:endParaRPr>
          </a:p>
        </p:txBody>
      </p:sp>
      <p:grpSp>
        <p:nvGrpSpPr>
          <p:cNvPr id="8" name="Group 7"/>
          <p:cNvGrpSpPr/>
          <p:nvPr/>
        </p:nvGrpSpPr>
        <p:grpSpPr>
          <a:xfrm>
            <a:off x="4796391" y="711090"/>
            <a:ext cx="690600" cy="248458"/>
            <a:chOff x="5070372" y="803641"/>
            <a:chExt cx="690600" cy="248458"/>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0372" y="844085"/>
              <a:ext cx="187428" cy="18742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1416" y="823499"/>
              <a:ext cx="228600" cy="2286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2372" y="803641"/>
              <a:ext cx="228600" cy="228600"/>
            </a:xfrm>
            <a:prstGeom prst="rect">
              <a:avLst/>
            </a:prstGeom>
          </p:spPr>
        </p:pic>
      </p:grpSp>
      <p:sp>
        <p:nvSpPr>
          <p:cNvPr id="12" name="TextBox 11"/>
          <p:cNvSpPr txBox="1"/>
          <p:nvPr/>
        </p:nvSpPr>
        <p:spPr>
          <a:xfrm>
            <a:off x="285802" y="1049179"/>
            <a:ext cx="7327864" cy="553998"/>
          </a:xfrm>
          <a:prstGeom prst="rect">
            <a:avLst/>
          </a:prstGeom>
          <a:noFill/>
        </p:spPr>
        <p:txBody>
          <a:bodyPr wrap="square" rtlCol="0">
            <a:spAutoFit/>
          </a:bodyPr>
          <a:lstStyle/>
          <a:p>
            <a:r>
              <a:rPr lang="sv-SE" sz="1000" dirty="0" smtClean="0"/>
              <a:t>As a user with test leader user rights you can only </a:t>
            </a:r>
            <a:r>
              <a:rPr lang="sv-SE" sz="1000" u="sng" dirty="0" smtClean="0"/>
              <a:t>request</a:t>
            </a:r>
            <a:r>
              <a:rPr lang="sv-SE" sz="1000" dirty="0" smtClean="0"/>
              <a:t> for new test cases or changes. You cannot edit the database content. The menu items for change requests are marked with blue folder symbols. You can use the ”Site Edit” menu in the toolbar or the context menu which will appear if you right click on the grid after selecting a test case.</a:t>
            </a:r>
          </a:p>
        </p:txBody>
      </p:sp>
      <p:grpSp>
        <p:nvGrpSpPr>
          <p:cNvPr id="24" name="Group 23"/>
          <p:cNvGrpSpPr/>
          <p:nvPr/>
        </p:nvGrpSpPr>
        <p:grpSpPr>
          <a:xfrm>
            <a:off x="217674" y="1752600"/>
            <a:ext cx="3287525" cy="1737338"/>
            <a:chOff x="217674" y="2009618"/>
            <a:chExt cx="3287525" cy="1737338"/>
          </a:xfrm>
        </p:grpSpPr>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2147702"/>
              <a:ext cx="1300772" cy="1153822"/>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6398" y="2132111"/>
              <a:ext cx="1358930" cy="1421475"/>
            </a:xfrm>
            <a:prstGeom prst="rect">
              <a:avLst/>
            </a:prstGeom>
          </p:spPr>
        </p:pic>
        <p:sp>
          <p:nvSpPr>
            <p:cNvPr id="21" name="Oval 20"/>
            <p:cNvSpPr/>
            <p:nvPr/>
          </p:nvSpPr>
          <p:spPr>
            <a:xfrm>
              <a:off x="1955410" y="2746238"/>
              <a:ext cx="1549789" cy="663008"/>
            </a:xfrm>
            <a:prstGeom prst="ellipse">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000" smtClean="0">
                <a:solidFill>
                  <a:schemeClr val="tx1"/>
                </a:solidFill>
              </a:endParaRPr>
            </a:p>
          </p:txBody>
        </p:sp>
        <p:sp>
          <p:nvSpPr>
            <p:cNvPr id="19" name="Oval 18"/>
            <p:cNvSpPr/>
            <p:nvPr/>
          </p:nvSpPr>
          <p:spPr>
            <a:xfrm>
              <a:off x="217674" y="2009618"/>
              <a:ext cx="1534926" cy="885981"/>
            </a:xfrm>
            <a:prstGeom prst="ellipse">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000" smtClean="0">
                <a:solidFill>
                  <a:schemeClr val="tx1"/>
                </a:solidFill>
              </a:endParaRPr>
            </a:p>
          </p:txBody>
        </p:sp>
        <p:sp>
          <p:nvSpPr>
            <p:cNvPr id="16" name="TextBox 15"/>
            <p:cNvSpPr txBox="1"/>
            <p:nvPr/>
          </p:nvSpPr>
          <p:spPr>
            <a:xfrm>
              <a:off x="628280" y="3301524"/>
              <a:ext cx="569387" cy="215444"/>
            </a:xfrm>
            <a:prstGeom prst="rect">
              <a:avLst/>
            </a:prstGeom>
            <a:noFill/>
          </p:spPr>
          <p:txBody>
            <a:bodyPr wrap="none" rtlCol="0">
              <a:spAutoFit/>
            </a:bodyPr>
            <a:lstStyle/>
            <a:p>
              <a:r>
                <a:rPr lang="sv-SE" sz="800" i="1" dirty="0" smtClean="0"/>
                <a:t>Site Edit</a:t>
              </a:r>
            </a:p>
          </p:txBody>
        </p:sp>
        <p:sp>
          <p:nvSpPr>
            <p:cNvPr id="17" name="TextBox 16"/>
            <p:cNvSpPr txBox="1"/>
            <p:nvPr/>
          </p:nvSpPr>
          <p:spPr>
            <a:xfrm>
              <a:off x="2342127" y="3531512"/>
              <a:ext cx="827471" cy="215444"/>
            </a:xfrm>
            <a:prstGeom prst="rect">
              <a:avLst/>
            </a:prstGeom>
            <a:noFill/>
          </p:spPr>
          <p:txBody>
            <a:bodyPr wrap="none" rtlCol="0">
              <a:spAutoFit/>
            </a:bodyPr>
            <a:lstStyle/>
            <a:p>
              <a:r>
                <a:rPr lang="sv-SE" sz="800" i="1" dirty="0" smtClean="0"/>
                <a:t>Context menu</a:t>
              </a:r>
            </a:p>
          </p:txBody>
        </p:sp>
      </p:grpSp>
      <p:grpSp>
        <p:nvGrpSpPr>
          <p:cNvPr id="4" name="Group 3"/>
          <p:cNvGrpSpPr/>
          <p:nvPr/>
        </p:nvGrpSpPr>
        <p:grpSpPr>
          <a:xfrm>
            <a:off x="3810000" y="2535310"/>
            <a:ext cx="4796391" cy="3773518"/>
            <a:chOff x="3810000" y="2535310"/>
            <a:chExt cx="4796391" cy="3773518"/>
          </a:xfrm>
        </p:grpSpPr>
        <p:sp>
          <p:nvSpPr>
            <p:cNvPr id="22" name="TextBox 21"/>
            <p:cNvSpPr txBox="1"/>
            <p:nvPr/>
          </p:nvSpPr>
          <p:spPr>
            <a:xfrm>
              <a:off x="4032578" y="2535310"/>
              <a:ext cx="4262705" cy="784830"/>
            </a:xfrm>
            <a:prstGeom prst="rect">
              <a:avLst/>
            </a:prstGeom>
            <a:noFill/>
          </p:spPr>
          <p:txBody>
            <a:bodyPr wrap="none" rtlCol="0">
              <a:spAutoFit/>
            </a:bodyPr>
            <a:lstStyle/>
            <a:p>
              <a:r>
                <a:rPr lang="sv-SE" sz="900" dirty="0" smtClean="0"/>
                <a:t>The form for requesting changes can be opened in 3 different ways.</a:t>
              </a:r>
            </a:p>
            <a:p>
              <a:endParaRPr lang="sv-SE" sz="900" dirty="0" smtClean="0"/>
            </a:p>
            <a:p>
              <a:r>
                <a:rPr lang="sv-SE" sz="900" b="1" i="1" dirty="0" smtClean="0"/>
                <a:t>New Test Case:</a:t>
              </a:r>
              <a:r>
                <a:rPr lang="sv-SE" sz="900" dirty="0" smtClean="0"/>
                <a:t> 	Opens an empty form.</a:t>
              </a:r>
            </a:p>
            <a:p>
              <a:r>
                <a:rPr lang="sv-SE" sz="900" b="1" i="1" dirty="0" smtClean="0"/>
                <a:t>Copy To New:</a:t>
              </a:r>
              <a:r>
                <a:rPr lang="sv-SE" sz="900" dirty="0" smtClean="0"/>
                <a:t> 	Copies a selected test case into the formto use as a template.</a:t>
              </a:r>
            </a:p>
            <a:p>
              <a:r>
                <a:rPr lang="sv-SE" sz="900" b="1" i="1" dirty="0" smtClean="0"/>
                <a:t>Edit Test Case:	</a:t>
              </a:r>
              <a:r>
                <a:rPr lang="sv-SE" sz="900" dirty="0" smtClean="0"/>
                <a:t>Opens selected test case for editing.</a:t>
              </a:r>
            </a:p>
          </p:txBody>
        </p:sp>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10000" y="3382216"/>
              <a:ext cx="4796391" cy="2926612"/>
            </a:xfrm>
            <a:prstGeom prst="rect">
              <a:avLst/>
            </a:prstGeom>
          </p:spPr>
        </p:pic>
      </p:grpSp>
      <p:pic>
        <p:nvPicPr>
          <p:cNvPr id="26" name="Picture 25">
            <a:hlinkClick r:id="rId8" action="ppaction://hlinksldjump" tooltip="Go To Menu"/>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217228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599" y="1066800"/>
            <a:ext cx="7118351" cy="4343400"/>
          </a:xfrm>
          <a:prstGeom prst="rect">
            <a:avLst/>
          </a:prstGeom>
        </p:spPr>
      </p:pic>
      <p:sp>
        <p:nvSpPr>
          <p:cNvPr id="2" name="Rectangle 1"/>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Managing Test Cases – Change Requests</a:t>
            </a:r>
          </a:p>
        </p:txBody>
      </p:sp>
      <p:grpSp>
        <p:nvGrpSpPr>
          <p:cNvPr id="12" name="Group 11"/>
          <p:cNvGrpSpPr/>
          <p:nvPr/>
        </p:nvGrpSpPr>
        <p:grpSpPr>
          <a:xfrm>
            <a:off x="244974" y="2133600"/>
            <a:ext cx="5522559" cy="3685852"/>
            <a:chOff x="244974" y="1600200"/>
            <a:chExt cx="5522559" cy="3685852"/>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974" y="1600200"/>
              <a:ext cx="2760989" cy="3685852"/>
            </a:xfrm>
            <a:prstGeom prst="rect">
              <a:avLst/>
            </a:prstGeom>
          </p:spPr>
        </p:pic>
        <p:cxnSp>
          <p:nvCxnSpPr>
            <p:cNvPr id="14" name="Straight Arrow Connector 13"/>
            <p:cNvCxnSpPr>
              <a:stCxn id="15" idx="1"/>
            </p:cNvCxnSpPr>
            <p:nvPr/>
          </p:nvCxnSpPr>
          <p:spPr>
            <a:xfrm flipH="1" flipV="1">
              <a:off x="609601" y="3200400"/>
              <a:ext cx="2612971" cy="714725"/>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sp>
          <p:nvSpPr>
            <p:cNvPr id="15" name="Rectangle 14"/>
            <p:cNvSpPr/>
            <p:nvPr/>
          </p:nvSpPr>
          <p:spPr>
            <a:xfrm>
              <a:off x="3222572" y="3419825"/>
              <a:ext cx="2544961" cy="9906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sv-SE" sz="1200" dirty="0" smtClean="0">
                  <a:solidFill>
                    <a:schemeClr val="tx1"/>
                  </a:solidFill>
                </a:rPr>
                <a:t>Select a Truck Function from the list by using the row selector.</a:t>
              </a:r>
            </a:p>
          </p:txBody>
        </p:sp>
      </p:grpSp>
      <p:grpSp>
        <p:nvGrpSpPr>
          <p:cNvPr id="11" name="Group 10"/>
          <p:cNvGrpSpPr/>
          <p:nvPr/>
        </p:nvGrpSpPr>
        <p:grpSpPr>
          <a:xfrm>
            <a:off x="304800" y="2133600"/>
            <a:ext cx="4572000" cy="1524000"/>
            <a:chOff x="304800" y="2133600"/>
            <a:chExt cx="4572000" cy="1524000"/>
          </a:xfrm>
        </p:grpSpPr>
        <p:sp>
          <p:nvSpPr>
            <p:cNvPr id="5" name="Rectangle 4"/>
            <p:cNvSpPr/>
            <p:nvPr/>
          </p:nvSpPr>
          <p:spPr>
            <a:xfrm>
              <a:off x="304800" y="2971800"/>
              <a:ext cx="3200400" cy="6858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endParaRPr lang="sv-SE" sz="1000" dirty="0" smtClean="0">
                <a:solidFill>
                  <a:schemeClr val="tx1"/>
                </a:solidFill>
              </a:endParaRPr>
            </a:p>
            <a:p>
              <a:r>
                <a:rPr lang="sv-SE" sz="1000" dirty="0" smtClean="0">
                  <a:solidFill>
                    <a:schemeClr val="tx1"/>
                  </a:solidFill>
                </a:rPr>
                <a:t>All fileds marked in red on page 1 and page 2 are mandatory to be able to send a request.</a:t>
              </a:r>
            </a:p>
            <a:p>
              <a:pPr algn="ctr"/>
              <a:endParaRPr lang="sv-SE" sz="1000" dirty="0" smtClean="0">
                <a:solidFill>
                  <a:schemeClr val="tx1"/>
                </a:solidFill>
              </a:endParaRPr>
            </a:p>
            <a:p>
              <a:endParaRPr lang="sv-SE" sz="1000" dirty="0" smtClean="0">
                <a:solidFill>
                  <a:schemeClr val="tx1"/>
                </a:solidFill>
              </a:endParaRPr>
            </a:p>
          </p:txBody>
        </p:sp>
        <p:cxnSp>
          <p:nvCxnSpPr>
            <p:cNvPr id="8" name="Straight Arrow Connector 7"/>
            <p:cNvCxnSpPr>
              <a:stCxn id="5" idx="0"/>
            </p:cNvCxnSpPr>
            <p:nvPr/>
          </p:nvCxnSpPr>
          <p:spPr>
            <a:xfrm flipV="1">
              <a:off x="1905000" y="2133600"/>
              <a:ext cx="457200" cy="838200"/>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cxnSp>
          <p:nvCxnSpPr>
            <p:cNvPr id="10" name="Straight Arrow Connector 9"/>
            <p:cNvCxnSpPr>
              <a:stCxn id="5" idx="3"/>
            </p:cNvCxnSpPr>
            <p:nvPr/>
          </p:nvCxnSpPr>
          <p:spPr>
            <a:xfrm flipV="1">
              <a:off x="3505200" y="2667000"/>
              <a:ext cx="1371600" cy="647700"/>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pic>
        <p:nvPicPr>
          <p:cNvPr id="16" name="Picture 15">
            <a:hlinkClick r:id="rId4" action="ppaction://hlinksldjump" tooltip="Go To Menu"/>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367567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598" y="1066800"/>
            <a:ext cx="7118351" cy="434340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990600"/>
            <a:ext cx="6248400" cy="3801474"/>
          </a:xfrm>
          <a:prstGeom prst="rect">
            <a:avLst/>
          </a:prstGeom>
        </p:spPr>
      </p:pic>
      <p:grpSp>
        <p:nvGrpSpPr>
          <p:cNvPr id="10" name="Group 9"/>
          <p:cNvGrpSpPr/>
          <p:nvPr/>
        </p:nvGrpSpPr>
        <p:grpSpPr>
          <a:xfrm>
            <a:off x="3866678" y="1447800"/>
            <a:ext cx="3840361" cy="1911719"/>
            <a:chOff x="3866678" y="1447800"/>
            <a:chExt cx="3840361" cy="1911719"/>
          </a:xfrm>
        </p:grpSpPr>
        <p:sp>
          <p:nvSpPr>
            <p:cNvPr id="11" name="Rectangle 10"/>
            <p:cNvSpPr/>
            <p:nvPr/>
          </p:nvSpPr>
          <p:spPr>
            <a:xfrm>
              <a:off x="5162078" y="1447800"/>
              <a:ext cx="2544961" cy="9906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sv-SE" sz="1200" dirty="0" smtClean="0">
                  <a:solidFill>
                    <a:schemeClr val="tx1"/>
                  </a:solidFill>
                </a:rPr>
                <a:t>Select product class, versions and profiles if available.</a:t>
              </a:r>
            </a:p>
          </p:txBody>
        </p:sp>
        <p:cxnSp>
          <p:nvCxnSpPr>
            <p:cNvPr id="12" name="Straight Arrow Connector 11"/>
            <p:cNvCxnSpPr>
              <a:stCxn id="11" idx="1"/>
            </p:cNvCxnSpPr>
            <p:nvPr/>
          </p:nvCxnSpPr>
          <p:spPr>
            <a:xfrm flipH="1" flipV="1">
              <a:off x="4043483" y="1561892"/>
              <a:ext cx="1118595" cy="381208"/>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cxnSp>
          <p:nvCxnSpPr>
            <p:cNvPr id="13" name="Straight Arrow Connector 12"/>
            <p:cNvCxnSpPr>
              <a:stCxn id="11" idx="1"/>
            </p:cNvCxnSpPr>
            <p:nvPr/>
          </p:nvCxnSpPr>
          <p:spPr>
            <a:xfrm flipH="1">
              <a:off x="3866678" y="1943100"/>
              <a:ext cx="1295400" cy="266700"/>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cxnSp>
          <p:nvCxnSpPr>
            <p:cNvPr id="14" name="Straight Arrow Connector 13"/>
            <p:cNvCxnSpPr>
              <a:stCxn id="11" idx="1"/>
            </p:cNvCxnSpPr>
            <p:nvPr/>
          </p:nvCxnSpPr>
          <p:spPr>
            <a:xfrm flipH="1">
              <a:off x="3942878" y="1943100"/>
              <a:ext cx="1219200" cy="1416419"/>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grpSp>
        <p:nvGrpSpPr>
          <p:cNvPr id="15" name="Group 14"/>
          <p:cNvGrpSpPr/>
          <p:nvPr/>
        </p:nvGrpSpPr>
        <p:grpSpPr>
          <a:xfrm>
            <a:off x="3866678" y="4495800"/>
            <a:ext cx="3021683" cy="1447800"/>
            <a:chOff x="3866678" y="4495800"/>
            <a:chExt cx="3021683" cy="1447800"/>
          </a:xfrm>
        </p:grpSpPr>
        <p:sp>
          <p:nvSpPr>
            <p:cNvPr id="16" name="Rectangle 15"/>
            <p:cNvSpPr/>
            <p:nvPr/>
          </p:nvSpPr>
          <p:spPr>
            <a:xfrm>
              <a:off x="4343400" y="4953000"/>
              <a:ext cx="2544961" cy="990600"/>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dirty="0" smtClean="0">
                  <a:solidFill>
                    <a:schemeClr val="tx1"/>
                  </a:solidFill>
                </a:rPr>
                <a:t>Add to the selected list</a:t>
              </a:r>
            </a:p>
          </p:txBody>
        </p:sp>
        <p:cxnSp>
          <p:nvCxnSpPr>
            <p:cNvPr id="17" name="Straight Arrow Connector 16"/>
            <p:cNvCxnSpPr/>
            <p:nvPr/>
          </p:nvCxnSpPr>
          <p:spPr>
            <a:xfrm flipH="1" flipV="1">
              <a:off x="3866678" y="4495800"/>
              <a:ext cx="476722" cy="457200"/>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grpSp>
        <p:nvGrpSpPr>
          <p:cNvPr id="7" name="Group 6"/>
          <p:cNvGrpSpPr/>
          <p:nvPr/>
        </p:nvGrpSpPr>
        <p:grpSpPr>
          <a:xfrm>
            <a:off x="1524000" y="4172522"/>
            <a:ext cx="4910558" cy="1524000"/>
            <a:chOff x="1524000" y="4172522"/>
            <a:chExt cx="4910558" cy="1524000"/>
          </a:xfrm>
        </p:grpSpPr>
        <p:sp>
          <p:nvSpPr>
            <p:cNvPr id="18" name="Rectangle 17"/>
            <p:cNvSpPr/>
            <p:nvPr/>
          </p:nvSpPr>
          <p:spPr>
            <a:xfrm>
              <a:off x="1524000" y="4172522"/>
              <a:ext cx="2819400" cy="15240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sv-SE" sz="800" dirty="0" smtClean="0">
                  <a:solidFill>
                    <a:schemeClr val="tx1"/>
                  </a:solidFill>
                </a:rPr>
                <a:t>If test case is valid for all PC’s use ”Generic”</a:t>
              </a:r>
            </a:p>
            <a:p>
              <a:pPr algn="ctr"/>
              <a:endParaRPr lang="sv-SE" sz="800" dirty="0">
                <a:solidFill>
                  <a:schemeClr val="tx1"/>
                </a:solidFill>
              </a:endParaRPr>
            </a:p>
            <a:p>
              <a:pPr algn="ctr"/>
              <a:r>
                <a:rPr lang="sv-SE" sz="800" dirty="0" smtClean="0">
                  <a:solidFill>
                    <a:schemeClr val="tx1"/>
                  </a:solidFill>
                </a:rPr>
                <a:t>If you shall add many PC’s use ”Show All Logic String” to display all PC’s. You can then delete from the list by using the row selector and press delete.</a:t>
              </a:r>
            </a:p>
            <a:p>
              <a:pPr algn="ctr"/>
              <a:endParaRPr lang="sv-SE" sz="800" dirty="0">
                <a:solidFill>
                  <a:schemeClr val="tx1"/>
                </a:solidFill>
              </a:endParaRPr>
            </a:p>
            <a:p>
              <a:pPr algn="ctr"/>
              <a:r>
                <a:rPr lang="sv-SE" sz="800" dirty="0" smtClean="0">
                  <a:solidFill>
                    <a:schemeClr val="tx1"/>
                  </a:solidFill>
                </a:rPr>
                <a:t>When ready, ”Export To Editor”</a:t>
              </a:r>
            </a:p>
          </p:txBody>
        </p:sp>
        <p:cxnSp>
          <p:nvCxnSpPr>
            <p:cNvPr id="25" name="Straight Arrow Connector 24"/>
            <p:cNvCxnSpPr/>
            <p:nvPr/>
          </p:nvCxnSpPr>
          <p:spPr>
            <a:xfrm flipV="1">
              <a:off x="4043483" y="4172522"/>
              <a:ext cx="859214" cy="356571"/>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cxnSp>
          <p:nvCxnSpPr>
            <p:cNvPr id="27" name="Straight Arrow Connector 26"/>
            <p:cNvCxnSpPr/>
            <p:nvPr/>
          </p:nvCxnSpPr>
          <p:spPr>
            <a:xfrm flipV="1">
              <a:off x="4173173" y="4172522"/>
              <a:ext cx="1846627" cy="581489"/>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cxnSp>
          <p:nvCxnSpPr>
            <p:cNvPr id="30" name="Straight Arrow Connector 29"/>
            <p:cNvCxnSpPr/>
            <p:nvPr/>
          </p:nvCxnSpPr>
          <p:spPr>
            <a:xfrm flipV="1">
              <a:off x="3724886" y="4648200"/>
              <a:ext cx="2709672" cy="652568"/>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grpSp>
        <p:nvGrpSpPr>
          <p:cNvPr id="19" name="Group 18"/>
          <p:cNvGrpSpPr/>
          <p:nvPr/>
        </p:nvGrpSpPr>
        <p:grpSpPr>
          <a:xfrm>
            <a:off x="2511622" y="3406839"/>
            <a:ext cx="3663556" cy="990600"/>
            <a:chOff x="1548405" y="83127"/>
            <a:chExt cx="3663556" cy="990600"/>
          </a:xfrm>
        </p:grpSpPr>
        <p:sp>
          <p:nvSpPr>
            <p:cNvPr id="20" name="Rectangle 19"/>
            <p:cNvSpPr/>
            <p:nvPr/>
          </p:nvSpPr>
          <p:spPr>
            <a:xfrm>
              <a:off x="2667000" y="83127"/>
              <a:ext cx="2544961" cy="9906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sv-SE" sz="1200" dirty="0" smtClean="0">
                  <a:solidFill>
                    <a:schemeClr val="tx1"/>
                  </a:solidFill>
                </a:rPr>
                <a:t>Create the product class filter string by using the PC filter tool.</a:t>
              </a:r>
            </a:p>
          </p:txBody>
        </p:sp>
        <p:cxnSp>
          <p:nvCxnSpPr>
            <p:cNvPr id="21" name="Straight Arrow Connector 20"/>
            <p:cNvCxnSpPr>
              <a:stCxn id="20" idx="1"/>
            </p:cNvCxnSpPr>
            <p:nvPr/>
          </p:nvCxnSpPr>
          <p:spPr>
            <a:xfrm flipH="1" flipV="1">
              <a:off x="1548405" y="197219"/>
              <a:ext cx="1118595" cy="381208"/>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grpSp>
        <p:nvGrpSpPr>
          <p:cNvPr id="22" name="Group 21"/>
          <p:cNvGrpSpPr/>
          <p:nvPr/>
        </p:nvGrpSpPr>
        <p:grpSpPr>
          <a:xfrm>
            <a:off x="3200400" y="3061401"/>
            <a:ext cx="5562600" cy="3110799"/>
            <a:chOff x="2266334" y="2585723"/>
            <a:chExt cx="5562600" cy="3110799"/>
          </a:xfrm>
        </p:grpSpPr>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3029855"/>
              <a:ext cx="4933334" cy="2666667"/>
            </a:xfrm>
            <a:prstGeom prst="rect">
              <a:avLst/>
            </a:prstGeom>
          </p:spPr>
        </p:pic>
        <p:cxnSp>
          <p:nvCxnSpPr>
            <p:cNvPr id="24" name="Straight Arrow Connector 23"/>
            <p:cNvCxnSpPr/>
            <p:nvPr/>
          </p:nvCxnSpPr>
          <p:spPr>
            <a:xfrm flipH="1" flipV="1">
              <a:off x="2266334" y="2585723"/>
              <a:ext cx="781666" cy="690877"/>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sp>
        <p:nvSpPr>
          <p:cNvPr id="2" name="Rectangle 1"/>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Managing Test Cases – Change Requests</a:t>
            </a:r>
          </a:p>
        </p:txBody>
      </p:sp>
      <p:grpSp>
        <p:nvGrpSpPr>
          <p:cNvPr id="29" name="Group 28"/>
          <p:cNvGrpSpPr/>
          <p:nvPr/>
        </p:nvGrpSpPr>
        <p:grpSpPr>
          <a:xfrm>
            <a:off x="223562" y="2445838"/>
            <a:ext cx="2544961" cy="1516562"/>
            <a:chOff x="223562" y="2445838"/>
            <a:chExt cx="2544961" cy="1516562"/>
          </a:xfrm>
        </p:grpSpPr>
        <p:sp>
          <p:nvSpPr>
            <p:cNvPr id="26" name="Rectangle 25"/>
            <p:cNvSpPr/>
            <p:nvPr/>
          </p:nvSpPr>
          <p:spPr>
            <a:xfrm>
              <a:off x="223562" y="2445838"/>
              <a:ext cx="2544961" cy="9906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sv-SE" sz="1200" dirty="0" smtClean="0">
                  <a:solidFill>
                    <a:schemeClr val="tx1"/>
                  </a:solidFill>
                </a:rPr>
                <a:t>You can add one or more prerequisutes to the test case that can be used later on for sorting and filtering.</a:t>
              </a:r>
            </a:p>
          </p:txBody>
        </p:sp>
        <p:cxnSp>
          <p:nvCxnSpPr>
            <p:cNvPr id="28" name="Straight Arrow Connector 27"/>
            <p:cNvCxnSpPr>
              <a:stCxn id="26" idx="2"/>
            </p:cNvCxnSpPr>
            <p:nvPr/>
          </p:nvCxnSpPr>
          <p:spPr>
            <a:xfrm>
              <a:off x="1496043" y="3436438"/>
              <a:ext cx="1272480" cy="525962"/>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pic>
        <p:nvPicPr>
          <p:cNvPr id="31" name="Picture 30">
            <a:hlinkClick r:id="rId5" action="ppaction://hlinksldjump" tooltip="Go To Menu"/>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228695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up)">
                                      <p:cBhvr>
                                        <p:cTn id="12"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out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right)">
                                      <p:cBhvr>
                                        <p:cTn id="22"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right)">
                                      <p:cBhvr>
                                        <p:cTn id="27"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right)">
                                      <p:cBhvr>
                                        <p:cTn id="3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500"/>
                                        <p:tgtEl>
                                          <p:spTgt spid="29"/>
                                        </p:tgtEl>
                                      </p:cBhvr>
                                    </p:animEffec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597" y="1066800"/>
            <a:ext cx="7118351" cy="4343401"/>
          </a:xfrm>
          <a:prstGeom prst="rect">
            <a:avLst/>
          </a:prstGeom>
        </p:spPr>
      </p:pic>
      <p:grpSp>
        <p:nvGrpSpPr>
          <p:cNvPr id="7" name="Group 6"/>
          <p:cNvGrpSpPr/>
          <p:nvPr/>
        </p:nvGrpSpPr>
        <p:grpSpPr>
          <a:xfrm>
            <a:off x="2667000" y="1752600"/>
            <a:ext cx="3581400" cy="990600"/>
            <a:chOff x="2667000" y="1752600"/>
            <a:chExt cx="3581400" cy="990600"/>
          </a:xfrm>
        </p:grpSpPr>
        <p:sp>
          <p:nvSpPr>
            <p:cNvPr id="4" name="Rectangle 3"/>
            <p:cNvSpPr/>
            <p:nvPr/>
          </p:nvSpPr>
          <p:spPr>
            <a:xfrm>
              <a:off x="2667000" y="1752600"/>
              <a:ext cx="2544961" cy="9906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sv-SE" sz="1050" dirty="0" smtClean="0">
                  <a:solidFill>
                    <a:schemeClr val="tx1"/>
                  </a:solidFill>
                </a:rPr>
                <a:t>PROTUS points are either set by selecting from the list or by using the predefined texts on page 4.</a:t>
              </a:r>
            </a:p>
            <a:p>
              <a:pPr algn="ctr"/>
              <a:r>
                <a:rPr lang="sv-SE" sz="1050" dirty="0" smtClean="0">
                  <a:solidFill>
                    <a:schemeClr val="tx1"/>
                  </a:solidFill>
                </a:rPr>
                <a:t>If you have set predefined PROTUS information, the selection list is locked.</a:t>
              </a:r>
            </a:p>
          </p:txBody>
        </p:sp>
        <p:cxnSp>
          <p:nvCxnSpPr>
            <p:cNvPr id="6" name="Straight Arrow Connector 5"/>
            <p:cNvCxnSpPr>
              <a:stCxn id="4" idx="3"/>
            </p:cNvCxnSpPr>
            <p:nvPr/>
          </p:nvCxnSpPr>
          <p:spPr>
            <a:xfrm>
              <a:off x="5211961" y="2247900"/>
              <a:ext cx="1036439" cy="114300"/>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sp>
        <p:nvSpPr>
          <p:cNvPr id="8" name="Rectangle 7"/>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Managing Test Cases – Change Requests</a:t>
            </a:r>
          </a:p>
        </p:txBody>
      </p:sp>
    </p:spTree>
    <p:extLst>
      <p:ext uri="{BB962C8B-B14F-4D97-AF65-F5344CB8AC3E}">
        <p14:creationId xmlns:p14="http://schemas.microsoft.com/office/powerpoint/2010/main" val="2549277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Managing Test Cases – Change Requests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596" y="1066800"/>
            <a:ext cx="7118351" cy="4343401"/>
          </a:xfrm>
          <a:prstGeom prst="rect">
            <a:avLst/>
          </a:prstGeom>
        </p:spPr>
      </p:pic>
      <p:grpSp>
        <p:nvGrpSpPr>
          <p:cNvPr id="8" name="Group 7"/>
          <p:cNvGrpSpPr/>
          <p:nvPr/>
        </p:nvGrpSpPr>
        <p:grpSpPr>
          <a:xfrm>
            <a:off x="685800" y="2209800"/>
            <a:ext cx="5334000" cy="1219200"/>
            <a:chOff x="685800" y="2209800"/>
            <a:chExt cx="5334000" cy="1219200"/>
          </a:xfrm>
        </p:grpSpPr>
        <p:sp>
          <p:nvSpPr>
            <p:cNvPr id="5" name="Rectangle 4"/>
            <p:cNvSpPr/>
            <p:nvPr/>
          </p:nvSpPr>
          <p:spPr>
            <a:xfrm>
              <a:off x="685800" y="2438400"/>
              <a:ext cx="2544961" cy="9906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sv-SE" sz="1050" dirty="0" smtClean="0">
                  <a:solidFill>
                    <a:schemeClr val="tx1"/>
                  </a:solidFill>
                </a:rPr>
                <a:t>This page is for viewing only. Language translations are performed in a separate form.</a:t>
              </a:r>
            </a:p>
            <a:p>
              <a:pPr algn="ctr"/>
              <a:r>
                <a:rPr lang="sv-SE" sz="1050" dirty="0" smtClean="0">
                  <a:solidFill>
                    <a:schemeClr val="tx1"/>
                  </a:solidFill>
                </a:rPr>
                <a:t>Switch between languages.</a:t>
              </a:r>
            </a:p>
          </p:txBody>
        </p:sp>
        <p:cxnSp>
          <p:nvCxnSpPr>
            <p:cNvPr id="7" name="Straight Arrow Connector 6"/>
            <p:cNvCxnSpPr/>
            <p:nvPr/>
          </p:nvCxnSpPr>
          <p:spPr>
            <a:xfrm flipV="1">
              <a:off x="2819400" y="2209800"/>
              <a:ext cx="3200400" cy="1028700"/>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pic>
        <p:nvPicPr>
          <p:cNvPr id="9" name="Picture 8">
            <a:hlinkClick r:id="rId3" action="ppaction://hlinksldjump" tooltip="Go To Menu"/>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283284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634" y="1066800"/>
            <a:ext cx="7113313" cy="4340327"/>
          </a:xfrm>
          <a:prstGeom prst="rect">
            <a:avLst/>
          </a:prstGeom>
        </p:spPr>
      </p:pic>
      <p:sp>
        <p:nvSpPr>
          <p:cNvPr id="4" name="Rectangle 3"/>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Managing Test Cases – Change Requests</a:t>
            </a:r>
          </a:p>
        </p:txBody>
      </p:sp>
      <p:grpSp>
        <p:nvGrpSpPr>
          <p:cNvPr id="5" name="Group 4"/>
          <p:cNvGrpSpPr/>
          <p:nvPr/>
        </p:nvGrpSpPr>
        <p:grpSpPr>
          <a:xfrm>
            <a:off x="685800" y="2438400"/>
            <a:ext cx="5105400" cy="990600"/>
            <a:chOff x="685800" y="2438400"/>
            <a:chExt cx="5105400" cy="990600"/>
          </a:xfrm>
        </p:grpSpPr>
        <p:sp>
          <p:nvSpPr>
            <p:cNvPr id="6" name="Rectangle 5"/>
            <p:cNvSpPr/>
            <p:nvPr/>
          </p:nvSpPr>
          <p:spPr>
            <a:xfrm>
              <a:off x="685800" y="2438400"/>
              <a:ext cx="2544961" cy="9906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sv-SE" sz="1050" dirty="0" smtClean="0">
                  <a:solidFill>
                    <a:schemeClr val="tx1"/>
                  </a:solidFill>
                </a:rPr>
                <a:t>On this page you can edit predefined texts for 1 up to 5 errors that might occur. </a:t>
              </a:r>
            </a:p>
            <a:p>
              <a:pPr algn="ctr"/>
              <a:r>
                <a:rPr lang="sv-SE" sz="1050" dirty="0" smtClean="0">
                  <a:solidFill>
                    <a:schemeClr val="tx1"/>
                  </a:solidFill>
                </a:rPr>
                <a:t>Note the use of placeholders. </a:t>
              </a:r>
            </a:p>
          </p:txBody>
        </p:sp>
        <p:cxnSp>
          <p:nvCxnSpPr>
            <p:cNvPr id="7" name="Straight Arrow Connector 6"/>
            <p:cNvCxnSpPr/>
            <p:nvPr/>
          </p:nvCxnSpPr>
          <p:spPr>
            <a:xfrm flipV="1">
              <a:off x="2819400" y="2724150"/>
              <a:ext cx="2971800" cy="514350"/>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pic>
        <p:nvPicPr>
          <p:cNvPr id="8" name="Picture 7">
            <a:hlinkClick r:id="rId3" action="ppaction://hlinksldjump" tooltip="Go To Menu"/>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133247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633" y="1066800"/>
            <a:ext cx="7113313" cy="4340327"/>
          </a:xfrm>
          <a:prstGeom prst="rect">
            <a:avLst/>
          </a:prstGeom>
        </p:spPr>
      </p:pic>
      <p:sp>
        <p:nvSpPr>
          <p:cNvPr id="4" name="Rectangle 3"/>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Managing Test Cases – Change Requests</a:t>
            </a:r>
          </a:p>
        </p:txBody>
      </p:sp>
      <p:grpSp>
        <p:nvGrpSpPr>
          <p:cNvPr id="2" name="Group 1"/>
          <p:cNvGrpSpPr/>
          <p:nvPr/>
        </p:nvGrpSpPr>
        <p:grpSpPr>
          <a:xfrm>
            <a:off x="533400" y="2933700"/>
            <a:ext cx="2544961" cy="2247900"/>
            <a:chOff x="533400" y="2933700"/>
            <a:chExt cx="2544961" cy="2247900"/>
          </a:xfrm>
        </p:grpSpPr>
        <p:grpSp>
          <p:nvGrpSpPr>
            <p:cNvPr id="14" name="Group 13"/>
            <p:cNvGrpSpPr/>
            <p:nvPr/>
          </p:nvGrpSpPr>
          <p:grpSpPr>
            <a:xfrm>
              <a:off x="533400" y="2933700"/>
              <a:ext cx="2544961" cy="2247900"/>
              <a:chOff x="533400" y="2933700"/>
              <a:chExt cx="2544961" cy="2247900"/>
            </a:xfrm>
          </p:grpSpPr>
          <p:sp>
            <p:nvSpPr>
              <p:cNvPr id="5" name="Rectangle 4"/>
              <p:cNvSpPr/>
              <p:nvPr/>
            </p:nvSpPr>
            <p:spPr>
              <a:xfrm>
                <a:off x="533400" y="2933700"/>
                <a:ext cx="2544961" cy="9906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sv-SE" sz="1050" dirty="0" smtClean="0">
                    <a:solidFill>
                      <a:schemeClr val="tx1"/>
                    </a:solidFill>
                  </a:rPr>
                  <a:t>You can save and load testcases locally on your computer.</a:t>
                </a:r>
              </a:p>
            </p:txBody>
          </p:sp>
          <p:cxnSp>
            <p:nvCxnSpPr>
              <p:cNvPr id="8" name="Straight Arrow Connector 7"/>
              <p:cNvCxnSpPr/>
              <p:nvPr/>
            </p:nvCxnSpPr>
            <p:spPr>
              <a:xfrm>
                <a:off x="1981200" y="3924300"/>
                <a:ext cx="304800" cy="1257300"/>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cxnSp>
          <p:nvCxnSpPr>
            <p:cNvPr id="10" name="Straight Arrow Connector 9"/>
            <p:cNvCxnSpPr/>
            <p:nvPr/>
          </p:nvCxnSpPr>
          <p:spPr>
            <a:xfrm>
              <a:off x="1981200" y="3924300"/>
              <a:ext cx="1097161" cy="1257300"/>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grpSp>
        <p:nvGrpSpPr>
          <p:cNvPr id="13" name="Group 12"/>
          <p:cNvGrpSpPr/>
          <p:nvPr/>
        </p:nvGrpSpPr>
        <p:grpSpPr>
          <a:xfrm>
            <a:off x="657461" y="5257800"/>
            <a:ext cx="3228739" cy="1066800"/>
            <a:chOff x="657461" y="5257800"/>
            <a:chExt cx="3228739" cy="1066800"/>
          </a:xfrm>
        </p:grpSpPr>
        <p:sp>
          <p:nvSpPr>
            <p:cNvPr id="6" name="Rectangle 5"/>
            <p:cNvSpPr/>
            <p:nvPr/>
          </p:nvSpPr>
          <p:spPr>
            <a:xfrm>
              <a:off x="657461" y="5486400"/>
              <a:ext cx="2544961" cy="8382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sv-SE" sz="1050" dirty="0" smtClean="0">
                  <a:solidFill>
                    <a:schemeClr val="tx1"/>
                  </a:solidFill>
                </a:rPr>
                <a:t>When you are ready, send the request to the master editor.</a:t>
              </a:r>
            </a:p>
          </p:txBody>
        </p:sp>
        <p:cxnSp>
          <p:nvCxnSpPr>
            <p:cNvPr id="12" name="Straight Arrow Connector 11"/>
            <p:cNvCxnSpPr>
              <a:stCxn id="6" idx="3"/>
            </p:cNvCxnSpPr>
            <p:nvPr/>
          </p:nvCxnSpPr>
          <p:spPr>
            <a:xfrm flipV="1">
              <a:off x="3202422" y="5257800"/>
              <a:ext cx="683778" cy="647700"/>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sp>
        <p:nvSpPr>
          <p:cNvPr id="15" name="Oval 14"/>
          <p:cNvSpPr/>
          <p:nvPr/>
        </p:nvSpPr>
        <p:spPr>
          <a:xfrm>
            <a:off x="1757633" y="1524000"/>
            <a:ext cx="3728767" cy="914400"/>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000" smtClean="0">
              <a:solidFill>
                <a:schemeClr val="tx1"/>
              </a:solidFill>
            </a:endParaRPr>
          </a:p>
        </p:txBody>
      </p:sp>
      <p:pic>
        <p:nvPicPr>
          <p:cNvPr id="16" name="Picture 15">
            <a:hlinkClick r:id="rId3" action="ppaction://hlinksldjump" tooltip="Go To Menu"/>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5425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5451" y="635420"/>
            <a:ext cx="8839200" cy="2500685"/>
          </a:xfrm>
          <a:prstGeom prst="rect">
            <a:avLst/>
          </a:prstGeom>
          <a:solidFill>
            <a:schemeClr val="accent1">
              <a:lumMod val="40000"/>
              <a:lumOff val="60000"/>
            </a:schemeClr>
          </a:solidFill>
        </p:spPr>
        <p:style>
          <a:lnRef idx="3">
            <a:schemeClr val="lt1"/>
          </a:lnRef>
          <a:fillRef idx="1">
            <a:schemeClr val="accent1"/>
          </a:fillRef>
          <a:effectRef idx="1">
            <a:schemeClr val="accent1"/>
          </a:effectRef>
          <a:fontRef idx="minor">
            <a:schemeClr val="lt1"/>
          </a:fontRef>
        </p:style>
        <p:txBody>
          <a:bodyPr wrap="square" rtlCol="0">
            <a:spAutoFit/>
          </a:bodyPr>
          <a:lstStyle/>
          <a:p>
            <a:r>
              <a:rPr lang="sv-SE" sz="1600" b="1" i="1" dirty="0" smtClean="0">
                <a:solidFill>
                  <a:schemeClr val="accent1">
                    <a:lumMod val="50000"/>
                  </a:schemeClr>
                </a:solidFill>
              </a:rPr>
              <a:t>Contents</a:t>
            </a:r>
          </a:p>
          <a:p>
            <a:pPr marL="742950" lvl="1" indent="-285750">
              <a:buFont typeface="Wingdings" panose="05000000000000000000" pitchFamily="2" charset="2"/>
              <a:buChar char="Ø"/>
            </a:pPr>
            <a:r>
              <a:rPr lang="sv-SE" sz="1050" b="1" dirty="0">
                <a:solidFill>
                  <a:schemeClr val="accent1">
                    <a:lumMod val="50000"/>
                  </a:schemeClr>
                </a:solidFill>
                <a:hlinkClick r:id="rId2" action="ppaction://hlinksldjump"/>
              </a:rPr>
              <a:t>Access</a:t>
            </a:r>
            <a:endParaRPr lang="sv-SE" sz="1050" b="1" dirty="0">
              <a:solidFill>
                <a:schemeClr val="accent1">
                  <a:lumMod val="50000"/>
                </a:schemeClr>
              </a:solidFill>
            </a:endParaRPr>
          </a:p>
          <a:p>
            <a:pPr marL="742950" lvl="1" indent="-285750">
              <a:buFont typeface="Wingdings" panose="05000000000000000000" pitchFamily="2" charset="2"/>
              <a:buChar char="Ø"/>
            </a:pPr>
            <a:r>
              <a:rPr lang="sv-SE" sz="1050" b="1" dirty="0">
                <a:solidFill>
                  <a:schemeClr val="accent1">
                    <a:lumMod val="50000"/>
                  </a:schemeClr>
                </a:solidFill>
                <a:hlinkClick r:id="rId3" action="ppaction://hlinksldjump" tooltip="Shortcut to chapter"/>
              </a:rPr>
              <a:t>Managing Test Cases – Main View</a:t>
            </a:r>
            <a:endParaRPr lang="sv-SE" sz="1050" b="1" dirty="0">
              <a:solidFill>
                <a:schemeClr val="accent1">
                  <a:lumMod val="50000"/>
                </a:schemeClr>
              </a:solidFill>
            </a:endParaRPr>
          </a:p>
          <a:p>
            <a:pPr marL="742950" lvl="1" indent="-285750">
              <a:buFont typeface="Wingdings" panose="05000000000000000000" pitchFamily="2" charset="2"/>
              <a:buChar char="Ø"/>
            </a:pPr>
            <a:r>
              <a:rPr lang="sv-SE" sz="1050" b="1" dirty="0">
                <a:solidFill>
                  <a:schemeClr val="accent1">
                    <a:lumMod val="50000"/>
                  </a:schemeClr>
                </a:solidFill>
                <a:hlinkClick r:id="rId4" action="ppaction://hlinksldjump"/>
              </a:rPr>
              <a:t>Managing Test Cases – Editing</a:t>
            </a:r>
            <a:endParaRPr lang="sv-SE" sz="1050" b="1" dirty="0">
              <a:solidFill>
                <a:schemeClr val="accent1">
                  <a:lumMod val="50000"/>
                </a:schemeClr>
              </a:solidFill>
            </a:endParaRPr>
          </a:p>
          <a:p>
            <a:pPr marL="742950" lvl="1" indent="-285750">
              <a:buFont typeface="Wingdings" panose="05000000000000000000" pitchFamily="2" charset="2"/>
              <a:buChar char="Ø"/>
            </a:pPr>
            <a:r>
              <a:rPr lang="sv-SE" sz="1050" b="1" dirty="0">
                <a:solidFill>
                  <a:schemeClr val="accent1">
                    <a:lumMod val="50000"/>
                  </a:schemeClr>
                </a:solidFill>
                <a:hlinkClick r:id="rId5" action="ppaction://hlinksldjump"/>
              </a:rPr>
              <a:t>Managing Test Cases – Change Requests</a:t>
            </a:r>
            <a:endParaRPr lang="sv-SE" sz="1050" b="1" dirty="0">
              <a:solidFill>
                <a:schemeClr val="accent1">
                  <a:lumMod val="50000"/>
                </a:schemeClr>
              </a:solidFill>
            </a:endParaRPr>
          </a:p>
          <a:p>
            <a:pPr marL="742950" lvl="1" indent="-285750">
              <a:buFont typeface="Wingdings" panose="05000000000000000000" pitchFamily="2" charset="2"/>
              <a:buChar char="Ø"/>
            </a:pPr>
            <a:r>
              <a:rPr lang="sv-SE" sz="1050" b="1" dirty="0">
                <a:solidFill>
                  <a:schemeClr val="accent1">
                    <a:lumMod val="50000"/>
                  </a:schemeClr>
                </a:solidFill>
                <a:hlinkClick r:id="rId6" action="ppaction://hlinksldjump"/>
              </a:rPr>
              <a:t>Managing Test Cases – Translations</a:t>
            </a:r>
            <a:endParaRPr lang="sv-SE" sz="1050" b="1" dirty="0">
              <a:solidFill>
                <a:schemeClr val="accent1">
                  <a:lumMod val="50000"/>
                </a:schemeClr>
              </a:solidFill>
            </a:endParaRPr>
          </a:p>
          <a:p>
            <a:pPr marL="742950" lvl="1" indent="-285750">
              <a:buFont typeface="Wingdings" panose="05000000000000000000" pitchFamily="2" charset="2"/>
              <a:buChar char="Ø"/>
            </a:pPr>
            <a:r>
              <a:rPr lang="sv-SE" sz="1050" b="1" dirty="0">
                <a:solidFill>
                  <a:schemeClr val="accent1">
                    <a:lumMod val="50000"/>
                  </a:schemeClr>
                </a:solidFill>
              </a:rPr>
              <a:t>Managing Test Cases – Handling Jobs</a:t>
            </a:r>
          </a:p>
          <a:p>
            <a:pPr marL="742950" lvl="1" indent="-285750">
              <a:buFont typeface="Wingdings" panose="05000000000000000000" pitchFamily="2" charset="2"/>
              <a:buChar char="Ø"/>
            </a:pPr>
            <a:r>
              <a:rPr lang="sv-SE" sz="1050" b="1" dirty="0">
                <a:solidFill>
                  <a:schemeClr val="accent1">
                    <a:lumMod val="50000"/>
                  </a:schemeClr>
                </a:solidFill>
              </a:rPr>
              <a:t>Managing Test Case Sequences</a:t>
            </a:r>
          </a:p>
          <a:p>
            <a:pPr marL="742950" lvl="1" indent="-285750">
              <a:buFont typeface="Wingdings" panose="05000000000000000000" pitchFamily="2" charset="2"/>
              <a:buChar char="Ø"/>
            </a:pPr>
            <a:r>
              <a:rPr lang="sv-SE" sz="1050" b="1" dirty="0">
                <a:solidFill>
                  <a:schemeClr val="accent1">
                    <a:lumMod val="50000"/>
                  </a:schemeClr>
                </a:solidFill>
              </a:rPr>
              <a:t>Managing Truck Functions</a:t>
            </a:r>
          </a:p>
          <a:p>
            <a:pPr marL="742950" lvl="1" indent="-285750">
              <a:buFont typeface="Wingdings" panose="05000000000000000000" pitchFamily="2" charset="2"/>
              <a:buChar char="Ø"/>
            </a:pPr>
            <a:r>
              <a:rPr lang="sv-SE" sz="1050" b="1" dirty="0">
                <a:solidFill>
                  <a:schemeClr val="accent1">
                    <a:lumMod val="50000"/>
                  </a:schemeClr>
                </a:solidFill>
              </a:rPr>
              <a:t>Reports</a:t>
            </a:r>
          </a:p>
          <a:p>
            <a:pPr marL="742950" lvl="1" indent="-285750">
              <a:buFont typeface="Wingdings" panose="05000000000000000000" pitchFamily="2" charset="2"/>
              <a:buChar char="Ø"/>
            </a:pPr>
            <a:r>
              <a:rPr lang="sv-SE" sz="1050" b="1" dirty="0">
                <a:solidFill>
                  <a:schemeClr val="accent1">
                    <a:lumMod val="50000"/>
                  </a:schemeClr>
                </a:solidFill>
              </a:rPr>
              <a:t>Vehicle Localizer</a:t>
            </a:r>
          </a:p>
          <a:p>
            <a:pPr marL="742950" lvl="1" indent="-285750">
              <a:buFont typeface="Wingdings" panose="05000000000000000000" pitchFamily="2" charset="2"/>
              <a:buChar char="Ø"/>
            </a:pPr>
            <a:r>
              <a:rPr lang="sv-SE" sz="1050" b="1" dirty="0">
                <a:solidFill>
                  <a:schemeClr val="accent1">
                    <a:lumMod val="50000"/>
                  </a:schemeClr>
                </a:solidFill>
              </a:rPr>
              <a:t>Vehicle Specifications</a:t>
            </a:r>
          </a:p>
          <a:p>
            <a:pPr marL="742950" lvl="1" indent="-285750">
              <a:buFont typeface="Wingdings" panose="05000000000000000000" pitchFamily="2" charset="2"/>
              <a:buChar char="Ø"/>
            </a:pPr>
            <a:r>
              <a:rPr lang="sv-SE" sz="1050" b="1" dirty="0">
                <a:solidFill>
                  <a:schemeClr val="accent1">
                    <a:lumMod val="50000"/>
                  </a:schemeClr>
                </a:solidFill>
              </a:rPr>
              <a:t>Vehicle Planner</a:t>
            </a:r>
          </a:p>
          <a:p>
            <a:pPr marL="742950" lvl="1" indent="-285750">
              <a:buFont typeface="Wingdings" panose="05000000000000000000" pitchFamily="2" charset="2"/>
              <a:buChar char="Ø"/>
            </a:pPr>
            <a:r>
              <a:rPr lang="sv-SE" sz="1050" b="1" dirty="0">
                <a:solidFill>
                  <a:schemeClr val="accent1">
                    <a:lumMod val="50000"/>
                  </a:schemeClr>
                </a:solidFill>
                <a:hlinkClick r:id="rId7" action="ppaction://hlinksldjump"/>
              </a:rPr>
              <a:t>Tools</a:t>
            </a:r>
            <a:endParaRPr lang="sv-SE" sz="1050" b="1" dirty="0">
              <a:solidFill>
                <a:schemeClr val="accent1">
                  <a:lumMod val="50000"/>
                </a:schemeClr>
              </a:solidFill>
            </a:endParaRPr>
          </a:p>
        </p:txBody>
      </p:sp>
      <p:sp>
        <p:nvSpPr>
          <p:cNvPr id="3" name="TextBox 2"/>
          <p:cNvSpPr txBox="1"/>
          <p:nvPr/>
        </p:nvSpPr>
        <p:spPr>
          <a:xfrm>
            <a:off x="228600" y="5418546"/>
            <a:ext cx="8813380" cy="907941"/>
          </a:xfrm>
          <a:prstGeom prst="rect">
            <a:avLst/>
          </a:prstGeom>
          <a:solidFill>
            <a:schemeClr val="accent1">
              <a:lumMod val="40000"/>
              <a:lumOff val="60000"/>
            </a:schemeClr>
          </a:solidFill>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defRPr sz="1600" b="1" i="1">
                <a:solidFill>
                  <a:schemeClr val="accent1">
                    <a:lumMod val="50000"/>
                  </a:schemeClr>
                </a:solidFill>
              </a:defRPr>
            </a:lvl1pPr>
            <a:lvl2pPr marL="742950" lvl="1" indent="-285750">
              <a:buFont typeface="Wingdings" panose="05000000000000000000" pitchFamily="2" charset="2"/>
              <a:buChar char="Ø"/>
              <a:defRPr sz="1050" b="1">
                <a:solidFill>
                  <a:schemeClr val="accent1">
                    <a:lumMod val="50000"/>
                  </a:schemeClr>
                </a:solidFill>
              </a:defRPr>
            </a:lvl2pPr>
          </a:lstStyle>
          <a:p>
            <a:r>
              <a:rPr lang="sv-SE" dirty="0"/>
              <a:t>Installation</a:t>
            </a:r>
          </a:p>
          <a:p>
            <a:endParaRPr lang="sv-SE" dirty="0"/>
          </a:p>
          <a:p>
            <a:r>
              <a:rPr lang="sv-SE" sz="1050" dirty="0"/>
              <a:t>Use installation package provided by eFACTS support when installing for the first time. Version updates of the application will be automatically performed at start up.</a:t>
            </a:r>
          </a:p>
        </p:txBody>
      </p:sp>
      <p:sp>
        <p:nvSpPr>
          <p:cNvPr id="5" name="TextBox 4"/>
          <p:cNvSpPr txBox="1"/>
          <p:nvPr/>
        </p:nvSpPr>
        <p:spPr>
          <a:xfrm>
            <a:off x="225451" y="3241368"/>
            <a:ext cx="8839200" cy="584775"/>
          </a:xfrm>
          <a:prstGeom prst="rect">
            <a:avLst/>
          </a:prstGeom>
          <a:solidFill>
            <a:schemeClr val="accent1">
              <a:lumMod val="40000"/>
              <a:lumOff val="60000"/>
            </a:schemeClr>
          </a:solidFill>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defRPr sz="1600" b="1" i="1">
                <a:solidFill>
                  <a:schemeClr val="accent1">
                    <a:lumMod val="50000"/>
                  </a:schemeClr>
                </a:solidFill>
              </a:defRPr>
            </a:lvl1pPr>
            <a:lvl2pPr marL="742950" lvl="1" indent="-285750">
              <a:buFont typeface="Wingdings" panose="05000000000000000000" pitchFamily="2" charset="2"/>
              <a:buChar char="Ø"/>
              <a:defRPr sz="1050" b="1">
                <a:solidFill>
                  <a:schemeClr val="accent1">
                    <a:lumMod val="50000"/>
                  </a:schemeClr>
                </a:solidFill>
              </a:defRPr>
            </a:lvl2pPr>
          </a:lstStyle>
          <a:p>
            <a:r>
              <a:rPr lang="sv-SE" dirty="0"/>
              <a:t>System Demands</a:t>
            </a:r>
          </a:p>
          <a:p>
            <a:endParaRPr lang="sv-SE" dirty="0"/>
          </a:p>
        </p:txBody>
      </p:sp>
      <p:sp>
        <p:nvSpPr>
          <p:cNvPr id="6" name="Rectangle 5"/>
          <p:cNvSpPr/>
          <p:nvPr/>
        </p:nvSpPr>
        <p:spPr>
          <a:xfrm>
            <a:off x="228600" y="152400"/>
            <a:ext cx="8839200" cy="3048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r>
              <a:rPr lang="sv-SE" sz="1400" b="1" i="1" dirty="0" smtClean="0">
                <a:solidFill>
                  <a:schemeClr val="accent1">
                    <a:lumMod val="50000"/>
                  </a:schemeClr>
                </a:solidFill>
              </a:rPr>
              <a:t>Introduction</a:t>
            </a:r>
          </a:p>
        </p:txBody>
      </p:sp>
      <p:sp>
        <p:nvSpPr>
          <p:cNvPr id="7" name="TextBox 6"/>
          <p:cNvSpPr txBox="1"/>
          <p:nvPr/>
        </p:nvSpPr>
        <p:spPr>
          <a:xfrm>
            <a:off x="228600" y="4191000"/>
            <a:ext cx="8813380" cy="1015663"/>
          </a:xfrm>
          <a:prstGeom prst="rect">
            <a:avLst/>
          </a:prstGeom>
          <a:solidFill>
            <a:schemeClr val="accent1">
              <a:lumMod val="40000"/>
              <a:lumOff val="60000"/>
            </a:schemeClr>
          </a:solidFill>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en-US"/>
            </a:defPPr>
            <a:lvl1pPr>
              <a:defRPr sz="1600" b="1" i="1">
                <a:solidFill>
                  <a:schemeClr val="accent1">
                    <a:lumMod val="50000"/>
                  </a:schemeClr>
                </a:solidFill>
              </a:defRPr>
            </a:lvl1pPr>
            <a:lvl2pPr marL="742950" lvl="1" indent="-285750">
              <a:buFont typeface="Wingdings" panose="05000000000000000000" pitchFamily="2" charset="2"/>
              <a:buChar char="Ø"/>
              <a:defRPr sz="1050" b="1">
                <a:solidFill>
                  <a:schemeClr val="accent1">
                    <a:lumMod val="50000"/>
                  </a:schemeClr>
                </a:solidFill>
              </a:defRPr>
            </a:lvl2pPr>
          </a:lstStyle>
          <a:p>
            <a:r>
              <a:rPr lang="sv-SE" dirty="0"/>
              <a:t>Purpose</a:t>
            </a:r>
          </a:p>
          <a:p>
            <a:endParaRPr lang="sv-SE" dirty="0"/>
          </a:p>
          <a:p>
            <a:r>
              <a:rPr lang="sv-SE" sz="1050" dirty="0"/>
              <a:t>The PVT Manager provides a set of tools to manage the PVT test cases and to create test case sequences</a:t>
            </a:r>
            <a:r>
              <a:rPr lang="sv-SE" sz="1050" dirty="0" smtClean="0"/>
              <a:t>.</a:t>
            </a:r>
            <a:endParaRPr lang="sv-SE" sz="1050" dirty="0"/>
          </a:p>
          <a:p>
            <a:endParaRPr lang="sv-SE" dirty="0"/>
          </a:p>
        </p:txBody>
      </p:sp>
    </p:spTree>
    <p:extLst>
      <p:ext uri="{BB962C8B-B14F-4D97-AF65-F5344CB8AC3E}">
        <p14:creationId xmlns:p14="http://schemas.microsoft.com/office/powerpoint/2010/main" val="6892480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Managing Test Cases – Translations</a:t>
            </a:r>
          </a:p>
        </p:txBody>
      </p:sp>
      <p:sp>
        <p:nvSpPr>
          <p:cNvPr id="3" name="TextBox 2"/>
          <p:cNvSpPr txBox="1"/>
          <p:nvPr/>
        </p:nvSpPr>
        <p:spPr>
          <a:xfrm>
            <a:off x="253160" y="717367"/>
            <a:ext cx="4090239" cy="261610"/>
          </a:xfrm>
          <a:prstGeom prst="rect">
            <a:avLst/>
          </a:prstGeom>
          <a:noFill/>
        </p:spPr>
        <p:txBody>
          <a:bodyPr wrap="square" rtlCol="0">
            <a:spAutoFit/>
          </a:bodyPr>
          <a:lstStyle/>
          <a:p>
            <a:r>
              <a:rPr lang="sv-SE" sz="1100" b="1" i="1" dirty="0" smtClean="0">
                <a:solidFill>
                  <a:srgbClr val="0070C0"/>
                </a:solidFill>
              </a:rPr>
              <a:t>Translating test case information into different languages: </a:t>
            </a:r>
          </a:p>
        </p:txBody>
      </p:sp>
      <p:sp>
        <p:nvSpPr>
          <p:cNvPr id="4" name="TextBox 3"/>
          <p:cNvSpPr txBox="1"/>
          <p:nvPr/>
        </p:nvSpPr>
        <p:spPr>
          <a:xfrm>
            <a:off x="285802" y="1049179"/>
            <a:ext cx="7327864" cy="923330"/>
          </a:xfrm>
          <a:prstGeom prst="rect">
            <a:avLst/>
          </a:prstGeom>
          <a:noFill/>
        </p:spPr>
        <p:txBody>
          <a:bodyPr wrap="square" rtlCol="0">
            <a:spAutoFit/>
          </a:bodyPr>
          <a:lstStyle/>
          <a:p>
            <a:r>
              <a:rPr lang="sv-SE" sz="900" dirty="0" smtClean="0"/>
              <a:t>Translations of test case information is the responsability of the </a:t>
            </a:r>
            <a:r>
              <a:rPr lang="sv-SE" sz="900" u="sng" dirty="0" smtClean="0"/>
              <a:t>site editor</a:t>
            </a:r>
            <a:r>
              <a:rPr lang="sv-SE" sz="900" dirty="0" smtClean="0"/>
              <a:t>. It is only possible to translate the following fields:</a:t>
            </a:r>
          </a:p>
          <a:p>
            <a:pPr marL="171450" indent="-171450">
              <a:buFontTx/>
              <a:buChar char="-"/>
            </a:pPr>
            <a:r>
              <a:rPr lang="sv-SE" sz="900" dirty="0" smtClean="0"/>
              <a:t>Description</a:t>
            </a:r>
          </a:p>
          <a:p>
            <a:pPr marL="171450" indent="-171450">
              <a:buFontTx/>
              <a:buChar char="-"/>
            </a:pPr>
            <a:r>
              <a:rPr lang="sv-SE" sz="900" dirty="0" smtClean="0"/>
              <a:t>Expected Results</a:t>
            </a:r>
          </a:p>
          <a:p>
            <a:pPr marL="171450" indent="-171450">
              <a:buFontTx/>
              <a:buChar char="-"/>
            </a:pPr>
            <a:r>
              <a:rPr lang="sv-SE" sz="900" dirty="0" smtClean="0"/>
              <a:t>Driver Comments</a:t>
            </a:r>
          </a:p>
          <a:p>
            <a:r>
              <a:rPr lang="sv-SE" sz="900" dirty="0" smtClean="0"/>
              <a:t>This is the basic information used when exporting test case sequences for the drivers.</a:t>
            </a:r>
          </a:p>
          <a:p>
            <a:r>
              <a:rPr lang="sv-SE" sz="900" i="1" dirty="0" smtClean="0"/>
              <a:t>Note:</a:t>
            </a:r>
            <a:r>
              <a:rPr lang="sv-SE" sz="900" dirty="0" smtClean="0"/>
              <a:t> Changing the translations in this form will perform changes directly in the database.</a:t>
            </a:r>
            <a:endParaRPr lang="sv-SE" sz="9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726244"/>
            <a:ext cx="187428" cy="18742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4444" y="705658"/>
            <a:ext cx="228600" cy="2286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685800"/>
            <a:ext cx="228600" cy="228600"/>
          </a:xfrm>
          <a:prstGeom prst="rect">
            <a:avLst/>
          </a:prstGeom>
        </p:spPr>
      </p:pic>
      <p:sp>
        <p:nvSpPr>
          <p:cNvPr id="9" name="TextBox 8"/>
          <p:cNvSpPr txBox="1"/>
          <p:nvPr/>
        </p:nvSpPr>
        <p:spPr>
          <a:xfrm>
            <a:off x="5031596" y="662499"/>
            <a:ext cx="238729" cy="307777"/>
          </a:xfrm>
          <a:prstGeom prst="rect">
            <a:avLst/>
          </a:prstGeom>
          <a:noFill/>
        </p:spPr>
        <p:txBody>
          <a:bodyPr wrap="none" rtlCol="0">
            <a:spAutoFit/>
          </a:bodyPr>
          <a:lstStyle/>
          <a:p>
            <a:r>
              <a:rPr lang="sv-SE" sz="1400" dirty="0" smtClean="0"/>
              <a:t>+</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8299" y="743150"/>
            <a:ext cx="156136" cy="156136"/>
          </a:xfrm>
          <a:prstGeom prst="rect">
            <a:avLst/>
          </a:prstGeom>
        </p:spPr>
      </p:pic>
      <p:sp>
        <p:nvSpPr>
          <p:cNvPr id="11" name="Left Bracket 10"/>
          <p:cNvSpPr/>
          <p:nvPr/>
        </p:nvSpPr>
        <p:spPr>
          <a:xfrm>
            <a:off x="4854129" y="700914"/>
            <a:ext cx="45719" cy="245441"/>
          </a:xfrm>
          <a:prstGeom prst="leftBracket">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2" name="Left Bracket 11"/>
          <p:cNvSpPr/>
          <p:nvPr/>
        </p:nvSpPr>
        <p:spPr>
          <a:xfrm flipH="1">
            <a:off x="5404511" y="705658"/>
            <a:ext cx="45719" cy="245441"/>
          </a:xfrm>
          <a:prstGeom prst="leftBracket">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9750" y="2741216"/>
            <a:ext cx="6342156" cy="3507184"/>
          </a:xfrm>
          <a:prstGeom prst="rect">
            <a:avLst/>
          </a:prstGeom>
        </p:spPr>
      </p:pic>
      <p:grpSp>
        <p:nvGrpSpPr>
          <p:cNvPr id="21" name="Group 20"/>
          <p:cNvGrpSpPr/>
          <p:nvPr/>
        </p:nvGrpSpPr>
        <p:grpSpPr>
          <a:xfrm>
            <a:off x="1219200" y="3960416"/>
            <a:ext cx="3886200" cy="2287984"/>
            <a:chOff x="1219200" y="3657600"/>
            <a:chExt cx="3886200" cy="2287984"/>
          </a:xfrm>
        </p:grpSpPr>
        <p:sp>
          <p:nvSpPr>
            <p:cNvPr id="14" name="Rectangle 13"/>
            <p:cNvSpPr/>
            <p:nvPr/>
          </p:nvSpPr>
          <p:spPr>
            <a:xfrm>
              <a:off x="1219200" y="4954984"/>
              <a:ext cx="2819400" cy="9906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sv-SE" sz="1050" dirty="0" smtClean="0">
                  <a:solidFill>
                    <a:schemeClr val="tx1"/>
                  </a:solidFill>
                </a:rPr>
                <a:t>Reference language is always in english.</a:t>
              </a:r>
            </a:p>
            <a:p>
              <a:pPr algn="ctr"/>
              <a:endParaRPr lang="sv-SE" sz="1050" dirty="0" smtClean="0">
                <a:solidFill>
                  <a:schemeClr val="tx1"/>
                </a:solidFill>
              </a:endParaRPr>
            </a:p>
            <a:p>
              <a:pPr algn="ctr"/>
              <a:r>
                <a:rPr lang="sv-SE" sz="1050" dirty="0" smtClean="0">
                  <a:solidFill>
                    <a:schemeClr val="tx1"/>
                  </a:solidFill>
                </a:rPr>
                <a:t>Select language to edit.</a:t>
              </a:r>
            </a:p>
          </p:txBody>
        </p:sp>
        <p:cxnSp>
          <p:nvCxnSpPr>
            <p:cNvPr id="16" name="Straight Arrow Connector 15"/>
            <p:cNvCxnSpPr>
              <a:stCxn id="14" idx="0"/>
            </p:cNvCxnSpPr>
            <p:nvPr/>
          </p:nvCxnSpPr>
          <p:spPr>
            <a:xfrm flipH="1" flipV="1">
              <a:off x="2298279" y="4191992"/>
              <a:ext cx="330621" cy="762992"/>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cxnSp>
          <p:nvCxnSpPr>
            <p:cNvPr id="18" name="Straight Arrow Connector 17"/>
            <p:cNvCxnSpPr>
              <a:stCxn id="14" idx="3"/>
            </p:cNvCxnSpPr>
            <p:nvPr/>
          </p:nvCxnSpPr>
          <p:spPr>
            <a:xfrm flipV="1">
              <a:off x="4038600" y="3657600"/>
              <a:ext cx="1066800" cy="1792684"/>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44618" y="1295400"/>
            <a:ext cx="1138096" cy="1190477"/>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2730" y="1467291"/>
            <a:ext cx="1138096" cy="1009524"/>
          </a:xfrm>
          <a:prstGeom prst="rect">
            <a:avLst/>
          </a:prstGeom>
        </p:spPr>
      </p:pic>
      <p:sp>
        <p:nvSpPr>
          <p:cNvPr id="17" name="TextBox 16"/>
          <p:cNvSpPr txBox="1"/>
          <p:nvPr/>
        </p:nvSpPr>
        <p:spPr>
          <a:xfrm>
            <a:off x="7270463" y="2462090"/>
            <a:ext cx="686406" cy="184666"/>
          </a:xfrm>
          <a:prstGeom prst="rect">
            <a:avLst/>
          </a:prstGeom>
          <a:noFill/>
        </p:spPr>
        <p:txBody>
          <a:bodyPr wrap="none" rtlCol="0">
            <a:spAutoFit/>
          </a:bodyPr>
          <a:lstStyle/>
          <a:p>
            <a:r>
              <a:rPr lang="sv-SE" sz="600" i="1" dirty="0" smtClean="0"/>
              <a:t>Site Edit Menu</a:t>
            </a:r>
          </a:p>
        </p:txBody>
      </p:sp>
      <p:sp>
        <p:nvSpPr>
          <p:cNvPr id="20" name="TextBox 19"/>
          <p:cNvSpPr txBox="1"/>
          <p:nvPr/>
        </p:nvSpPr>
        <p:spPr>
          <a:xfrm>
            <a:off x="5486400" y="2495231"/>
            <a:ext cx="1107996" cy="184666"/>
          </a:xfrm>
          <a:prstGeom prst="rect">
            <a:avLst/>
          </a:prstGeom>
          <a:noFill/>
        </p:spPr>
        <p:txBody>
          <a:bodyPr wrap="none" rtlCol="0">
            <a:spAutoFit/>
          </a:bodyPr>
          <a:lstStyle/>
          <a:p>
            <a:r>
              <a:rPr lang="sv-SE" sz="600" i="1" dirty="0" smtClean="0"/>
              <a:t>Context Menu (Right Click)</a:t>
            </a:r>
          </a:p>
        </p:txBody>
      </p:sp>
      <p:sp>
        <p:nvSpPr>
          <p:cNvPr id="19" name="Oval 18"/>
          <p:cNvSpPr/>
          <p:nvPr/>
        </p:nvSpPr>
        <p:spPr>
          <a:xfrm>
            <a:off x="5389774" y="2032691"/>
            <a:ext cx="1255370" cy="268423"/>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000" smtClean="0">
              <a:solidFill>
                <a:schemeClr val="tx1"/>
              </a:solidFill>
            </a:endParaRPr>
          </a:p>
        </p:txBody>
      </p:sp>
      <p:sp>
        <p:nvSpPr>
          <p:cNvPr id="22" name="Oval 21"/>
          <p:cNvSpPr/>
          <p:nvPr/>
        </p:nvSpPr>
        <p:spPr>
          <a:xfrm>
            <a:off x="6927344" y="2251364"/>
            <a:ext cx="1302256" cy="268423"/>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000" smtClean="0">
              <a:solidFill>
                <a:schemeClr val="tx1"/>
              </a:solidFill>
            </a:endParaRPr>
          </a:p>
        </p:txBody>
      </p:sp>
      <p:pic>
        <p:nvPicPr>
          <p:cNvPr id="23" name="Picture 22">
            <a:hlinkClick r:id="rId9" action="ppaction://hlinksldjump" tooltip="Go To Menu"/>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93681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Managing Test Cases – Handling Jobs</a:t>
            </a:r>
          </a:p>
        </p:txBody>
      </p:sp>
      <p:sp>
        <p:nvSpPr>
          <p:cNvPr id="3" name="TextBox 2"/>
          <p:cNvSpPr txBox="1"/>
          <p:nvPr/>
        </p:nvSpPr>
        <p:spPr>
          <a:xfrm>
            <a:off x="253160" y="717367"/>
            <a:ext cx="2109039" cy="261610"/>
          </a:xfrm>
          <a:prstGeom prst="rect">
            <a:avLst/>
          </a:prstGeom>
          <a:noFill/>
        </p:spPr>
        <p:txBody>
          <a:bodyPr wrap="square" rtlCol="0">
            <a:spAutoFit/>
          </a:bodyPr>
          <a:lstStyle/>
          <a:p>
            <a:r>
              <a:rPr lang="sv-SE" sz="1100" b="1" i="1" dirty="0" smtClean="0">
                <a:solidFill>
                  <a:srgbClr val="0070C0"/>
                </a:solidFill>
              </a:rPr>
              <a:t>Creating and handle jobs: </a:t>
            </a:r>
          </a:p>
        </p:txBody>
      </p:sp>
      <p:sp>
        <p:nvSpPr>
          <p:cNvPr id="4" name="TextBox 3"/>
          <p:cNvSpPr txBox="1"/>
          <p:nvPr/>
        </p:nvSpPr>
        <p:spPr>
          <a:xfrm>
            <a:off x="263866" y="1049179"/>
            <a:ext cx="8499134" cy="1200329"/>
          </a:xfrm>
          <a:prstGeom prst="rect">
            <a:avLst/>
          </a:prstGeom>
          <a:noFill/>
        </p:spPr>
        <p:txBody>
          <a:bodyPr wrap="square" rtlCol="0">
            <a:spAutoFit/>
          </a:bodyPr>
          <a:lstStyle/>
          <a:p>
            <a:r>
              <a:rPr lang="sv-SE" sz="900" dirty="0" smtClean="0"/>
              <a:t>To be able to manage different tasks like reviewing test cases, translations of new test cases, handle change request etc., a function to handle ”jobs” are available. All jobs are located in the form ”JobHandler” and are available for Master and Site editors.</a:t>
            </a:r>
          </a:p>
          <a:p>
            <a:endParaRPr lang="sv-SE" sz="900" dirty="0"/>
          </a:p>
          <a:p>
            <a:r>
              <a:rPr lang="sv-SE" sz="900" dirty="0" smtClean="0"/>
              <a:t>There are four different types of </a:t>
            </a:r>
            <a:r>
              <a:rPr lang="sv-SE" sz="900" i="1" dirty="0" smtClean="0"/>
              <a:t>jobs</a:t>
            </a:r>
            <a:r>
              <a:rPr lang="sv-SE" sz="900" dirty="0" smtClean="0"/>
              <a:t>:</a:t>
            </a:r>
            <a:endParaRPr lang="sv-SE" sz="900" i="1" dirty="0" smtClean="0"/>
          </a:p>
          <a:p>
            <a:pPr marL="171450" indent="-171450">
              <a:buFont typeface="Wingdings" panose="05000000000000000000" pitchFamily="2" charset="2"/>
              <a:buChar char="§"/>
            </a:pPr>
            <a:r>
              <a:rPr lang="sv-SE" sz="900" b="1" i="1" dirty="0"/>
              <a:t>New Test </a:t>
            </a:r>
            <a:r>
              <a:rPr lang="sv-SE" sz="900" b="1" i="1" dirty="0" smtClean="0"/>
              <a:t>Case</a:t>
            </a:r>
            <a:r>
              <a:rPr lang="sv-SE" sz="900" dirty="0"/>
              <a:t>	</a:t>
            </a:r>
            <a:r>
              <a:rPr lang="sv-SE" sz="900" dirty="0" smtClean="0"/>
              <a:t>New test case created .			Can be created by testleader or site editor.</a:t>
            </a:r>
            <a:endParaRPr lang="sv-SE" sz="900" b="1" i="1" dirty="0"/>
          </a:p>
          <a:p>
            <a:pPr marL="171450" indent="-171450">
              <a:buFont typeface="Wingdings" panose="05000000000000000000" pitchFamily="2" charset="2"/>
              <a:buChar char="§"/>
            </a:pPr>
            <a:r>
              <a:rPr lang="sv-SE" sz="900" b="1" i="1" dirty="0"/>
              <a:t>TC Change </a:t>
            </a:r>
            <a:r>
              <a:rPr lang="sv-SE" sz="900" b="1" i="1" dirty="0" smtClean="0"/>
              <a:t>Request</a:t>
            </a:r>
            <a:r>
              <a:rPr lang="sv-SE" sz="900" dirty="0"/>
              <a:t>	</a:t>
            </a:r>
            <a:r>
              <a:rPr lang="sv-SE" sz="900" dirty="0" smtClean="0"/>
              <a:t>Existing </a:t>
            </a:r>
            <a:r>
              <a:rPr lang="sv-SE" sz="900" dirty="0"/>
              <a:t>test case that </a:t>
            </a:r>
            <a:r>
              <a:rPr lang="sv-SE" sz="900" dirty="0" smtClean="0"/>
              <a:t>needs </a:t>
            </a:r>
            <a:r>
              <a:rPr lang="sv-SE" sz="900" dirty="0"/>
              <a:t>to be </a:t>
            </a:r>
            <a:r>
              <a:rPr lang="sv-SE" sz="900" dirty="0" smtClean="0"/>
              <a:t>modified or corrected.	Can </a:t>
            </a:r>
            <a:r>
              <a:rPr lang="sv-SE" sz="900" dirty="0"/>
              <a:t>be created</a:t>
            </a:r>
            <a:r>
              <a:rPr lang="sv-SE" sz="900" dirty="0" smtClean="0"/>
              <a:t> </a:t>
            </a:r>
            <a:r>
              <a:rPr lang="sv-SE" sz="900" dirty="0"/>
              <a:t>by testleader or site editor.</a:t>
            </a:r>
            <a:endParaRPr lang="sv-SE" sz="900" dirty="0" smtClean="0"/>
          </a:p>
          <a:p>
            <a:pPr marL="171450" indent="-171450">
              <a:buFont typeface="Wingdings" panose="05000000000000000000" pitchFamily="2" charset="2"/>
              <a:buChar char="§"/>
            </a:pPr>
            <a:r>
              <a:rPr lang="sv-SE" sz="900" b="1" i="1" dirty="0" smtClean="0"/>
              <a:t>Review</a:t>
            </a:r>
            <a:r>
              <a:rPr lang="sv-SE" sz="900" dirty="0"/>
              <a:t>	</a:t>
            </a:r>
            <a:r>
              <a:rPr lang="sv-SE" sz="900" dirty="0" smtClean="0"/>
              <a:t>	Job </a:t>
            </a:r>
            <a:r>
              <a:rPr lang="sv-SE" sz="900" dirty="0"/>
              <a:t>that </a:t>
            </a:r>
            <a:r>
              <a:rPr lang="sv-SE" sz="900" dirty="0" smtClean="0"/>
              <a:t>needs </a:t>
            </a:r>
            <a:r>
              <a:rPr lang="sv-SE" sz="900" dirty="0"/>
              <a:t>to be </a:t>
            </a:r>
            <a:r>
              <a:rPr lang="sv-SE" sz="900" dirty="0" smtClean="0"/>
              <a:t>reviewed by the site editors.		Can </a:t>
            </a:r>
            <a:r>
              <a:rPr lang="sv-SE" sz="900" dirty="0"/>
              <a:t>be created</a:t>
            </a:r>
            <a:r>
              <a:rPr lang="sv-SE" sz="900" dirty="0" smtClean="0"/>
              <a:t> </a:t>
            </a:r>
            <a:r>
              <a:rPr lang="sv-SE" sz="900" dirty="0"/>
              <a:t>by </a:t>
            </a:r>
            <a:r>
              <a:rPr lang="sv-SE" sz="900" dirty="0" smtClean="0"/>
              <a:t>master editor</a:t>
            </a:r>
            <a:r>
              <a:rPr lang="sv-SE" sz="900" dirty="0"/>
              <a:t>.</a:t>
            </a:r>
            <a:endParaRPr lang="sv-SE" sz="900" dirty="0" smtClean="0"/>
          </a:p>
          <a:p>
            <a:pPr marL="171450" indent="-171450">
              <a:buFont typeface="Wingdings" panose="05000000000000000000" pitchFamily="2" charset="2"/>
              <a:buChar char="§"/>
            </a:pPr>
            <a:r>
              <a:rPr lang="sv-SE" sz="900" b="1" i="1" dirty="0" smtClean="0"/>
              <a:t>Translation</a:t>
            </a:r>
            <a:r>
              <a:rPr lang="sv-SE" sz="900" dirty="0"/>
              <a:t>	</a:t>
            </a:r>
            <a:r>
              <a:rPr lang="sv-SE" sz="900" dirty="0" smtClean="0"/>
              <a:t>	Job needs </a:t>
            </a:r>
            <a:r>
              <a:rPr lang="sv-SE" sz="900" dirty="0"/>
              <a:t>to be translated </a:t>
            </a:r>
            <a:r>
              <a:rPr lang="sv-SE" sz="900" dirty="0" smtClean="0"/>
              <a:t>into site local language.		Can </a:t>
            </a:r>
            <a:r>
              <a:rPr lang="sv-SE" sz="900" dirty="0"/>
              <a:t>be created</a:t>
            </a:r>
            <a:r>
              <a:rPr lang="sv-SE" sz="900" dirty="0" smtClean="0"/>
              <a:t> </a:t>
            </a:r>
            <a:r>
              <a:rPr lang="sv-SE" sz="900" dirty="0"/>
              <a:t>by </a:t>
            </a:r>
            <a:r>
              <a:rPr lang="sv-SE" sz="900" dirty="0" smtClean="0"/>
              <a:t>master </a:t>
            </a:r>
            <a:r>
              <a:rPr lang="sv-SE" sz="900" dirty="0"/>
              <a:t>editor.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0844" y="705658"/>
            <a:ext cx="228600" cy="2286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685800"/>
            <a:ext cx="228600" cy="2286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726244"/>
            <a:ext cx="187428" cy="187428"/>
          </a:xfrm>
          <a:prstGeom prst="rect">
            <a:avLst/>
          </a:prstGeom>
        </p:spPr>
      </p:pic>
      <p:pic>
        <p:nvPicPr>
          <p:cNvPr id="10" name="Picture 9">
            <a:hlinkClick r:id="rId5" action="ppaction://hlinksldjump" tooltip="Go To Menu"/>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
        <p:nvSpPr>
          <p:cNvPr id="12" name="TextBox 11"/>
          <p:cNvSpPr txBox="1"/>
          <p:nvPr/>
        </p:nvSpPr>
        <p:spPr>
          <a:xfrm>
            <a:off x="311805" y="2286000"/>
            <a:ext cx="2109039" cy="261610"/>
          </a:xfrm>
          <a:prstGeom prst="rect">
            <a:avLst/>
          </a:prstGeom>
          <a:noFill/>
        </p:spPr>
        <p:txBody>
          <a:bodyPr wrap="square" rtlCol="0">
            <a:spAutoFit/>
          </a:bodyPr>
          <a:lstStyle/>
          <a:p>
            <a:r>
              <a:rPr lang="sv-SE" sz="1100" b="1" i="1" dirty="0" smtClean="0">
                <a:solidFill>
                  <a:srgbClr val="0070C0"/>
                </a:solidFill>
              </a:rPr>
              <a:t>Creating jobs: </a:t>
            </a:r>
          </a:p>
        </p:txBody>
      </p:sp>
      <p:sp>
        <p:nvSpPr>
          <p:cNvPr id="13" name="TextBox 12"/>
          <p:cNvSpPr txBox="1"/>
          <p:nvPr/>
        </p:nvSpPr>
        <p:spPr>
          <a:xfrm>
            <a:off x="335930" y="2483033"/>
            <a:ext cx="5894915" cy="646331"/>
          </a:xfrm>
          <a:prstGeom prst="rect">
            <a:avLst/>
          </a:prstGeom>
          <a:noFill/>
        </p:spPr>
        <p:txBody>
          <a:bodyPr wrap="square" rtlCol="0">
            <a:spAutoFit/>
          </a:bodyPr>
          <a:lstStyle/>
          <a:p>
            <a:r>
              <a:rPr lang="sv-SE" sz="900" dirty="0" smtClean="0"/>
              <a:t>Jobs can be created from two different locations.</a:t>
            </a:r>
          </a:p>
          <a:p>
            <a:pPr marL="171450" indent="-171450">
              <a:buFontTx/>
              <a:buChar char="-"/>
            </a:pPr>
            <a:r>
              <a:rPr lang="sv-SE" sz="900" dirty="0" smtClean="0"/>
              <a:t>By sending a request from the Test Request Form. LINK</a:t>
            </a:r>
          </a:p>
          <a:p>
            <a:pPr marL="171450" indent="-171450">
              <a:buFontTx/>
              <a:buChar char="-"/>
            </a:pPr>
            <a:r>
              <a:rPr lang="sv-SE" sz="900" dirty="0" smtClean="0"/>
              <a:t>By initiating jobs from the ”Send Job” form. (Only available for Master Editor and Administrator).</a:t>
            </a:r>
          </a:p>
          <a:p>
            <a:endParaRPr lang="sv-SE" sz="900" dirty="0"/>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9000" y="3048000"/>
            <a:ext cx="2209800" cy="3207774"/>
          </a:xfrm>
          <a:prstGeom prst="rect">
            <a:avLst/>
          </a:prstGeom>
        </p:spPr>
      </p:pic>
      <p:grpSp>
        <p:nvGrpSpPr>
          <p:cNvPr id="15" name="Group 14"/>
          <p:cNvGrpSpPr/>
          <p:nvPr/>
        </p:nvGrpSpPr>
        <p:grpSpPr>
          <a:xfrm>
            <a:off x="749797" y="3624994"/>
            <a:ext cx="1752600" cy="1758893"/>
            <a:chOff x="2819400" y="1746307"/>
            <a:chExt cx="1752600" cy="1758893"/>
          </a:xfrm>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44032" y="1929560"/>
              <a:ext cx="1170221" cy="1361952"/>
            </a:xfrm>
            <a:prstGeom prst="rect">
              <a:avLst/>
            </a:prstGeom>
          </p:spPr>
        </p:pic>
        <p:sp>
          <p:nvSpPr>
            <p:cNvPr id="17" name="Oval 16"/>
            <p:cNvSpPr/>
            <p:nvPr/>
          </p:nvSpPr>
          <p:spPr>
            <a:xfrm>
              <a:off x="2819400" y="2819400"/>
              <a:ext cx="1752600" cy="685800"/>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000" smtClean="0">
                <a:solidFill>
                  <a:schemeClr val="tx1"/>
                </a:solidFill>
              </a:endParaRPr>
            </a:p>
          </p:txBody>
        </p:sp>
        <p:sp>
          <p:nvSpPr>
            <p:cNvPr id="18" name="TextBox 17"/>
            <p:cNvSpPr txBox="1"/>
            <p:nvPr/>
          </p:nvSpPr>
          <p:spPr>
            <a:xfrm>
              <a:off x="3363065" y="1746307"/>
              <a:ext cx="788999" cy="184666"/>
            </a:xfrm>
            <a:prstGeom prst="rect">
              <a:avLst/>
            </a:prstGeom>
            <a:noFill/>
          </p:spPr>
          <p:txBody>
            <a:bodyPr wrap="none" rtlCol="0">
              <a:spAutoFit/>
            </a:bodyPr>
            <a:lstStyle/>
            <a:p>
              <a:r>
                <a:rPr lang="sv-SE" sz="600" i="1" dirty="0" smtClean="0"/>
                <a:t>Master Edit Menu</a:t>
              </a:r>
            </a:p>
          </p:txBody>
        </p:sp>
      </p:grpSp>
      <p:grpSp>
        <p:nvGrpSpPr>
          <p:cNvPr id="19" name="Group 18"/>
          <p:cNvGrpSpPr/>
          <p:nvPr/>
        </p:nvGrpSpPr>
        <p:grpSpPr>
          <a:xfrm>
            <a:off x="5333162" y="3460561"/>
            <a:ext cx="2660666" cy="325908"/>
            <a:chOff x="4953000" y="2363763"/>
            <a:chExt cx="2660666" cy="325908"/>
          </a:xfrm>
        </p:grpSpPr>
        <p:sp>
          <p:nvSpPr>
            <p:cNvPr id="20" name="TextBox 19"/>
            <p:cNvSpPr txBox="1"/>
            <p:nvPr/>
          </p:nvSpPr>
          <p:spPr>
            <a:xfrm>
              <a:off x="6515288" y="2363763"/>
              <a:ext cx="1098378" cy="24622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a:defRPr sz="1000"/>
              </a:lvl1pPr>
            </a:lstStyle>
            <a:p>
              <a:r>
                <a:rPr lang="sv-SE" dirty="0"/>
                <a:t>Select Job Type</a:t>
              </a:r>
            </a:p>
          </p:txBody>
        </p:sp>
        <p:cxnSp>
          <p:nvCxnSpPr>
            <p:cNvPr id="21" name="Straight Arrow Connector 20"/>
            <p:cNvCxnSpPr/>
            <p:nvPr/>
          </p:nvCxnSpPr>
          <p:spPr>
            <a:xfrm flipH="1">
              <a:off x="4953000" y="2509545"/>
              <a:ext cx="1562288" cy="180126"/>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grpSp>
        <p:nvGrpSpPr>
          <p:cNvPr id="22" name="Group 21"/>
          <p:cNvGrpSpPr/>
          <p:nvPr/>
        </p:nvGrpSpPr>
        <p:grpSpPr>
          <a:xfrm>
            <a:off x="5332532" y="3809660"/>
            <a:ext cx="3200400" cy="553998"/>
            <a:chOff x="4953000" y="2884272"/>
            <a:chExt cx="3200400" cy="553998"/>
          </a:xfrm>
        </p:grpSpPr>
        <p:sp>
          <p:nvSpPr>
            <p:cNvPr id="23" name="TextBox 22"/>
            <p:cNvSpPr txBox="1"/>
            <p:nvPr/>
          </p:nvSpPr>
          <p:spPr>
            <a:xfrm>
              <a:off x="6515288" y="2884272"/>
              <a:ext cx="1638112" cy="55399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a:defRPr sz="1000"/>
              </a:lvl1pPr>
            </a:lstStyle>
            <a:p>
              <a:r>
                <a:rPr lang="sv-SE" dirty="0"/>
                <a:t>Use comment field for additional information to the recievers</a:t>
              </a:r>
            </a:p>
          </p:txBody>
        </p:sp>
        <p:cxnSp>
          <p:nvCxnSpPr>
            <p:cNvPr id="24" name="Straight Arrow Connector 23"/>
            <p:cNvCxnSpPr/>
            <p:nvPr/>
          </p:nvCxnSpPr>
          <p:spPr>
            <a:xfrm flipH="1">
              <a:off x="4953000" y="3030054"/>
              <a:ext cx="1562288" cy="180126"/>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grpSp>
        <p:nvGrpSpPr>
          <p:cNvPr id="25" name="Group 24"/>
          <p:cNvGrpSpPr/>
          <p:nvPr/>
        </p:nvGrpSpPr>
        <p:grpSpPr>
          <a:xfrm>
            <a:off x="5333162" y="4640877"/>
            <a:ext cx="3200400" cy="400110"/>
            <a:chOff x="4913874" y="3816293"/>
            <a:chExt cx="3200400" cy="400110"/>
          </a:xfrm>
        </p:grpSpPr>
        <p:sp>
          <p:nvSpPr>
            <p:cNvPr id="26" name="TextBox 25"/>
            <p:cNvSpPr txBox="1"/>
            <p:nvPr/>
          </p:nvSpPr>
          <p:spPr>
            <a:xfrm>
              <a:off x="6476162" y="3816293"/>
              <a:ext cx="1638112"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a:defRPr sz="1000"/>
              </a:lvl1pPr>
            </a:lstStyle>
            <a:p>
              <a:r>
                <a:rPr lang="sv-SE" dirty="0"/>
                <a:t>Select the receiving site editors.</a:t>
              </a:r>
            </a:p>
          </p:txBody>
        </p:sp>
        <p:cxnSp>
          <p:nvCxnSpPr>
            <p:cNvPr id="27" name="Straight Arrow Connector 26"/>
            <p:cNvCxnSpPr/>
            <p:nvPr/>
          </p:nvCxnSpPr>
          <p:spPr>
            <a:xfrm flipH="1">
              <a:off x="4913874" y="3962075"/>
              <a:ext cx="1562288" cy="180126"/>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grpSp>
        <p:nvGrpSpPr>
          <p:cNvPr id="28" name="Group 27"/>
          <p:cNvGrpSpPr/>
          <p:nvPr/>
        </p:nvGrpSpPr>
        <p:grpSpPr>
          <a:xfrm>
            <a:off x="4762058" y="5392638"/>
            <a:ext cx="3770874" cy="609600"/>
            <a:chOff x="4343400" y="4953000"/>
            <a:chExt cx="3770874" cy="609600"/>
          </a:xfrm>
        </p:grpSpPr>
        <p:sp>
          <p:nvSpPr>
            <p:cNvPr id="29" name="TextBox 28"/>
            <p:cNvSpPr txBox="1"/>
            <p:nvPr/>
          </p:nvSpPr>
          <p:spPr>
            <a:xfrm>
              <a:off x="6476162" y="4953000"/>
              <a:ext cx="1638112" cy="24622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sv-SE" sz="1000" dirty="0" smtClean="0"/>
                <a:t>Send jobs.</a:t>
              </a:r>
            </a:p>
          </p:txBody>
        </p:sp>
        <p:cxnSp>
          <p:nvCxnSpPr>
            <p:cNvPr id="30" name="Straight Arrow Connector 29"/>
            <p:cNvCxnSpPr/>
            <p:nvPr/>
          </p:nvCxnSpPr>
          <p:spPr>
            <a:xfrm flipH="1">
              <a:off x="4343400" y="5098782"/>
              <a:ext cx="2132762" cy="463818"/>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spTree>
    <p:extLst>
      <p:ext uri="{BB962C8B-B14F-4D97-AF65-F5344CB8AC3E}">
        <p14:creationId xmlns:p14="http://schemas.microsoft.com/office/powerpoint/2010/main" val="377869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righ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righ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right)">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right)">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Managing Test Cases – Handling Jobs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524" y="1066800"/>
            <a:ext cx="1518222" cy="1346707"/>
          </a:xfrm>
          <a:prstGeom prst="rect">
            <a:avLst/>
          </a:prstGeom>
        </p:spPr>
      </p:pic>
      <p:pic>
        <p:nvPicPr>
          <p:cNvPr id="5" name="Picture 4">
            <a:hlinkClick r:id="rId3" action="ppaction://hlinksldjump" tooltip="Go To Menu"/>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
        <p:nvSpPr>
          <p:cNvPr id="6" name="Oval 5"/>
          <p:cNvSpPr/>
          <p:nvPr/>
        </p:nvSpPr>
        <p:spPr>
          <a:xfrm>
            <a:off x="66124" y="2087628"/>
            <a:ext cx="1905000" cy="381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000" smtClean="0">
              <a:solidFill>
                <a:schemeClr val="tx1"/>
              </a:solidFill>
            </a:endParaRPr>
          </a:p>
        </p:txBody>
      </p:sp>
      <p:sp>
        <p:nvSpPr>
          <p:cNvPr id="9" name="TextBox 8"/>
          <p:cNvSpPr txBox="1"/>
          <p:nvPr/>
        </p:nvSpPr>
        <p:spPr>
          <a:xfrm>
            <a:off x="228600" y="591349"/>
            <a:ext cx="2614818" cy="246221"/>
          </a:xfrm>
          <a:prstGeom prst="rect">
            <a:avLst/>
          </a:prstGeom>
          <a:noFill/>
        </p:spPr>
        <p:txBody>
          <a:bodyPr wrap="none" rtlCol="0">
            <a:spAutoFit/>
          </a:bodyPr>
          <a:lstStyle/>
          <a:p>
            <a:r>
              <a:rPr lang="sv-SE" sz="1000" dirty="0" smtClean="0"/>
              <a:t>In the </a:t>
            </a:r>
            <a:r>
              <a:rPr lang="sv-SE" sz="1000" i="1" dirty="0" smtClean="0"/>
              <a:t>JobHandler </a:t>
            </a:r>
            <a:r>
              <a:rPr lang="sv-SE" sz="1000" dirty="0" smtClean="0"/>
              <a:t>all active jobs are listed. </a:t>
            </a: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808" y="2590800"/>
            <a:ext cx="7924800" cy="3636465"/>
          </a:xfrm>
          <a:prstGeom prst="rect">
            <a:avLst/>
          </a:prstGeom>
        </p:spPr>
      </p:pic>
      <p:sp>
        <p:nvSpPr>
          <p:cNvPr id="10" name="TextBox 9"/>
          <p:cNvSpPr txBox="1"/>
          <p:nvPr/>
        </p:nvSpPr>
        <p:spPr>
          <a:xfrm>
            <a:off x="5990456" y="1760742"/>
            <a:ext cx="2472152" cy="707886"/>
          </a:xfrm>
          <a:prstGeom prst="rect">
            <a:avLst/>
          </a:prstGeom>
          <a:noFill/>
        </p:spPr>
        <p:txBody>
          <a:bodyPr wrap="none" rtlCol="0">
            <a:spAutoFit/>
          </a:bodyPr>
          <a:lstStyle/>
          <a:p>
            <a:r>
              <a:rPr lang="sv-SE" sz="1000" dirty="0" smtClean="0"/>
              <a:t>Colors:</a:t>
            </a:r>
            <a:r>
              <a:rPr lang="sv-SE" sz="1000" i="1" dirty="0" smtClean="0"/>
              <a:t> </a:t>
            </a:r>
            <a:r>
              <a:rPr lang="sv-SE" sz="1000" dirty="0" smtClean="0"/>
              <a:t>[Only apply for master editor]</a:t>
            </a:r>
          </a:p>
          <a:p>
            <a:r>
              <a:rPr lang="sv-SE" sz="1000" i="1" dirty="0" smtClean="0"/>
              <a:t>Green:</a:t>
            </a:r>
            <a:r>
              <a:rPr lang="sv-SE" sz="1000" dirty="0" smtClean="0"/>
              <a:t> Jobs initiated by Master Editor</a:t>
            </a:r>
          </a:p>
          <a:p>
            <a:r>
              <a:rPr lang="sv-SE" sz="1000" i="1" dirty="0" smtClean="0"/>
              <a:t>Red: </a:t>
            </a:r>
            <a:r>
              <a:rPr lang="sv-SE" sz="1000" dirty="0" smtClean="0"/>
              <a:t>    Incoming jobs. New or replies.</a:t>
            </a:r>
          </a:p>
          <a:p>
            <a:r>
              <a:rPr lang="sv-SE" sz="1000" i="1" dirty="0" smtClean="0"/>
              <a:t>Blue:</a:t>
            </a:r>
            <a:r>
              <a:rPr lang="sv-SE" sz="1000" dirty="0" smtClean="0"/>
              <a:t>    Jobs sent to Master Editing Tool.</a:t>
            </a:r>
            <a:endParaRPr lang="sv-SE" sz="1000" i="1" dirty="0" smtClean="0"/>
          </a:p>
        </p:txBody>
      </p:sp>
      <p:grpSp>
        <p:nvGrpSpPr>
          <p:cNvPr id="11" name="Group 10"/>
          <p:cNvGrpSpPr/>
          <p:nvPr/>
        </p:nvGrpSpPr>
        <p:grpSpPr>
          <a:xfrm>
            <a:off x="4375637" y="3151257"/>
            <a:ext cx="3472961" cy="1015663"/>
            <a:chOff x="6515288" y="2363763"/>
            <a:chExt cx="2694777" cy="1015663"/>
          </a:xfrm>
        </p:grpSpPr>
        <p:sp>
          <p:nvSpPr>
            <p:cNvPr id="12" name="TextBox 11"/>
            <p:cNvSpPr txBox="1"/>
            <p:nvPr/>
          </p:nvSpPr>
          <p:spPr>
            <a:xfrm>
              <a:off x="6515288" y="2363763"/>
              <a:ext cx="1098378" cy="1015663"/>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defPPr>
                <a:defRPr lang="en-US"/>
              </a:defPPr>
              <a:lvl1pPr>
                <a:defRPr sz="1000"/>
              </a:lvl1pPr>
            </a:lstStyle>
            <a:p>
              <a:r>
                <a:rPr lang="sv-SE" dirty="0" smtClean="0"/>
                <a:t>Open Job by pressing button in the Action column. </a:t>
              </a:r>
            </a:p>
            <a:p>
              <a:r>
                <a:rPr lang="sv-SE" dirty="0" smtClean="0"/>
                <a:t>You can only open jobs for which you are the owner</a:t>
              </a:r>
              <a:endParaRPr lang="sv-SE" dirty="0"/>
            </a:p>
          </p:txBody>
        </p:sp>
        <p:cxnSp>
          <p:nvCxnSpPr>
            <p:cNvPr id="13" name="Straight Arrow Connector 12"/>
            <p:cNvCxnSpPr>
              <a:stCxn id="12" idx="3"/>
            </p:cNvCxnSpPr>
            <p:nvPr/>
          </p:nvCxnSpPr>
          <p:spPr>
            <a:xfrm>
              <a:off x="7613666" y="2871595"/>
              <a:ext cx="1596399" cy="379511"/>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cxnSp>
        <p:nvCxnSpPr>
          <p:cNvPr id="16" name="Straight Arrow Connector 15"/>
          <p:cNvCxnSpPr/>
          <p:nvPr/>
        </p:nvCxnSpPr>
        <p:spPr>
          <a:xfrm flipH="1">
            <a:off x="977635" y="3886200"/>
            <a:ext cx="3398002" cy="152400"/>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sp>
        <p:nvSpPr>
          <p:cNvPr id="20" name="TextBox 19"/>
          <p:cNvSpPr txBox="1"/>
          <p:nvPr/>
        </p:nvSpPr>
        <p:spPr>
          <a:xfrm>
            <a:off x="1943415" y="1431236"/>
            <a:ext cx="4658276" cy="1061829"/>
          </a:xfrm>
          <a:prstGeom prst="rect">
            <a:avLst/>
          </a:prstGeom>
          <a:noFill/>
        </p:spPr>
        <p:txBody>
          <a:bodyPr wrap="square" rtlCol="0">
            <a:spAutoFit/>
          </a:bodyPr>
          <a:lstStyle/>
          <a:p>
            <a:r>
              <a:rPr lang="sv-SE" sz="900" dirty="0" smtClean="0"/>
              <a:t>Status:</a:t>
            </a:r>
          </a:p>
          <a:p>
            <a:r>
              <a:rPr lang="sv-SE" sz="900" i="1" dirty="0" smtClean="0"/>
              <a:t>NEW – </a:t>
            </a:r>
            <a:r>
              <a:rPr lang="sv-SE" sz="900" dirty="0" smtClean="0"/>
              <a:t>New job of any kind.</a:t>
            </a:r>
            <a:r>
              <a:rPr lang="sv-SE" sz="900" i="1" dirty="0" smtClean="0"/>
              <a:t>	</a:t>
            </a:r>
            <a:endParaRPr lang="sv-SE" sz="900" dirty="0" smtClean="0"/>
          </a:p>
          <a:p>
            <a:r>
              <a:rPr lang="sv-SE" sz="900" i="1" dirty="0" smtClean="0"/>
              <a:t>OPEN</a:t>
            </a:r>
            <a:r>
              <a:rPr lang="sv-SE" sz="900" dirty="0" smtClean="0"/>
              <a:t> – The job has been opened by the reciever.</a:t>
            </a:r>
            <a:endParaRPr lang="sv-SE" sz="900" i="1" dirty="0" smtClean="0"/>
          </a:p>
          <a:p>
            <a:r>
              <a:rPr lang="sv-SE" sz="900" i="1" dirty="0" smtClean="0"/>
              <a:t>REMARKS –</a:t>
            </a:r>
            <a:r>
              <a:rPr lang="sv-SE" sz="900" dirty="0" smtClean="0"/>
              <a:t> A ”</a:t>
            </a:r>
            <a:r>
              <a:rPr lang="sv-SE" sz="900" i="1" dirty="0" smtClean="0"/>
              <a:t>Review</a:t>
            </a:r>
            <a:r>
              <a:rPr lang="sv-SE" sz="900" dirty="0" smtClean="0"/>
              <a:t> </a:t>
            </a:r>
            <a:r>
              <a:rPr lang="sv-SE" sz="900" i="1" dirty="0" smtClean="0"/>
              <a:t>job”</a:t>
            </a:r>
            <a:r>
              <a:rPr lang="sv-SE" sz="900" dirty="0" smtClean="0"/>
              <a:t> has been sent back with comments</a:t>
            </a:r>
            <a:endParaRPr lang="sv-SE" sz="900" i="1" dirty="0" smtClean="0"/>
          </a:p>
          <a:p>
            <a:r>
              <a:rPr lang="sv-SE" sz="900" i="1" dirty="0" smtClean="0"/>
              <a:t>READY – The job is ready</a:t>
            </a:r>
          </a:p>
          <a:p>
            <a:r>
              <a:rPr lang="sv-SE" sz="900" i="1" dirty="0" smtClean="0"/>
              <a:t>REJECTED – </a:t>
            </a:r>
            <a:r>
              <a:rPr lang="sv-SE" sz="900" dirty="0" smtClean="0"/>
              <a:t>A request for changes or a new test case has been rejected.</a:t>
            </a:r>
            <a:endParaRPr lang="sv-SE" sz="900" i="1" dirty="0" smtClean="0"/>
          </a:p>
          <a:p>
            <a:r>
              <a:rPr lang="sv-SE" sz="900" i="1" dirty="0" smtClean="0"/>
              <a:t>CLOSED – Job is closed.</a:t>
            </a:r>
          </a:p>
        </p:txBody>
      </p:sp>
      <p:sp>
        <p:nvSpPr>
          <p:cNvPr id="21" name="TextBox 20"/>
          <p:cNvSpPr txBox="1"/>
          <p:nvPr/>
        </p:nvSpPr>
        <p:spPr>
          <a:xfrm>
            <a:off x="5083418" y="582532"/>
            <a:ext cx="3879588" cy="707886"/>
          </a:xfrm>
          <a:prstGeom prst="rect">
            <a:avLst/>
          </a:prstGeom>
          <a:noFill/>
          <a:ln>
            <a:solidFill>
              <a:srgbClr val="FF0000"/>
            </a:solidFill>
          </a:ln>
        </p:spPr>
        <p:txBody>
          <a:bodyPr wrap="none" rtlCol="0">
            <a:spAutoFit/>
          </a:bodyPr>
          <a:lstStyle/>
          <a:p>
            <a:r>
              <a:rPr lang="sv-SE" sz="1000" i="1" dirty="0" smtClean="0"/>
              <a:t>NOTE:</a:t>
            </a:r>
          </a:p>
          <a:p>
            <a:r>
              <a:rPr lang="sv-SE" sz="1000" dirty="0" smtClean="0"/>
              <a:t>The jobhandler is not intended to be a channel for communication</a:t>
            </a:r>
          </a:p>
          <a:p>
            <a:r>
              <a:rPr lang="sv-SE" sz="1000" dirty="0"/>
              <a:t>b</a:t>
            </a:r>
            <a:r>
              <a:rPr lang="sv-SE" sz="1000" dirty="0" smtClean="0"/>
              <a:t>etween editors. It is just a tool for keeping track of your tasks.</a:t>
            </a:r>
          </a:p>
          <a:p>
            <a:r>
              <a:rPr lang="sv-SE" sz="1000" dirty="0" smtClean="0"/>
              <a:t>If you need to straighten out issues, use mail, phone etc!!</a:t>
            </a:r>
          </a:p>
        </p:txBody>
      </p:sp>
    </p:spTree>
    <p:extLst>
      <p:ext uri="{BB962C8B-B14F-4D97-AF65-F5344CB8AC3E}">
        <p14:creationId xmlns:p14="http://schemas.microsoft.com/office/powerpoint/2010/main" val="72163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Managing Test Case Sequences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889611"/>
            <a:ext cx="3758362" cy="4520589"/>
          </a:xfrm>
          <a:prstGeom prst="rect">
            <a:avLst/>
          </a:prstGeom>
        </p:spPr>
      </p:pic>
      <p:sp>
        <p:nvSpPr>
          <p:cNvPr id="4" name="TextBox 3"/>
          <p:cNvSpPr txBox="1"/>
          <p:nvPr/>
        </p:nvSpPr>
        <p:spPr>
          <a:xfrm>
            <a:off x="457200" y="609600"/>
            <a:ext cx="1735444" cy="276999"/>
          </a:xfrm>
          <a:prstGeom prst="rect">
            <a:avLst/>
          </a:prstGeom>
          <a:noFill/>
        </p:spPr>
        <p:txBody>
          <a:bodyPr wrap="none" rtlCol="0">
            <a:spAutoFit/>
          </a:bodyPr>
          <a:lstStyle/>
          <a:p>
            <a:r>
              <a:rPr lang="sv-SE" sz="1200" b="1" i="1" dirty="0" smtClean="0">
                <a:solidFill>
                  <a:srgbClr val="0070C0"/>
                </a:solidFill>
              </a:rPr>
              <a:t>Sequence Explorer</a:t>
            </a:r>
          </a:p>
        </p:txBody>
      </p:sp>
      <p:sp>
        <p:nvSpPr>
          <p:cNvPr id="5" name="TextBox 4"/>
          <p:cNvSpPr txBox="1"/>
          <p:nvPr/>
        </p:nvSpPr>
        <p:spPr>
          <a:xfrm>
            <a:off x="457200" y="862989"/>
            <a:ext cx="4648200" cy="1938992"/>
          </a:xfrm>
          <a:prstGeom prst="rect">
            <a:avLst/>
          </a:prstGeom>
          <a:noFill/>
        </p:spPr>
        <p:txBody>
          <a:bodyPr wrap="square" rtlCol="0">
            <a:spAutoFit/>
          </a:bodyPr>
          <a:lstStyle/>
          <a:p>
            <a:r>
              <a:rPr lang="sv-SE" sz="800" dirty="0" smtClean="0"/>
              <a:t>The sequence explorer gives you the opportunity to organize custom sequences in your own way.</a:t>
            </a:r>
          </a:p>
          <a:p>
            <a:r>
              <a:rPr lang="sv-SE" sz="800" dirty="0" smtClean="0"/>
              <a:t>The folders ”Default Sequences” and ”Unsorted Sequences” are mandatory and cannot be changed in any way.</a:t>
            </a:r>
          </a:p>
          <a:p>
            <a:r>
              <a:rPr lang="sv-SE" sz="800" dirty="0" smtClean="0"/>
              <a:t>The sequence explorer is used when opening, saving and exporting sequences.</a:t>
            </a:r>
          </a:p>
          <a:p>
            <a:endParaRPr lang="sv-SE" sz="800" dirty="0"/>
          </a:p>
          <a:p>
            <a:r>
              <a:rPr lang="sv-SE" sz="800" b="1" dirty="0" smtClean="0"/>
              <a:t>Functionality:</a:t>
            </a:r>
          </a:p>
          <a:p>
            <a:pPr marL="171450" indent="-171450">
              <a:buFontTx/>
              <a:buChar char="-"/>
            </a:pPr>
            <a:r>
              <a:rPr lang="sv-SE" sz="800" i="1" dirty="0">
                <a:solidFill>
                  <a:srgbClr val="0070C0"/>
                </a:solidFill>
              </a:rPr>
              <a:t>N</a:t>
            </a:r>
            <a:r>
              <a:rPr lang="sv-SE" sz="800" i="1" dirty="0" smtClean="0">
                <a:solidFill>
                  <a:srgbClr val="0070C0"/>
                </a:solidFill>
              </a:rPr>
              <a:t>ew folder</a:t>
            </a:r>
            <a:r>
              <a:rPr lang="sv-SE" sz="800" dirty="0" smtClean="0">
                <a:solidFill>
                  <a:srgbClr val="0070C0"/>
                </a:solidFill>
              </a:rPr>
              <a:t>:</a:t>
            </a:r>
            <a:r>
              <a:rPr lang="sv-SE" sz="800" dirty="0" smtClean="0"/>
              <a:t> Right click on a valid folder and select ”New Folder”. You cannot create a new folder in </a:t>
            </a:r>
            <a:r>
              <a:rPr lang="sv-SE" sz="800" i="1" dirty="0" smtClean="0"/>
              <a:t>”Default Sequences” </a:t>
            </a:r>
            <a:r>
              <a:rPr lang="sv-SE" sz="800" dirty="0" smtClean="0"/>
              <a:t>and </a:t>
            </a:r>
            <a:r>
              <a:rPr lang="sv-SE" sz="800" i="1" dirty="0" smtClean="0"/>
              <a:t>”Unsorted Sequences”.</a:t>
            </a:r>
            <a:endParaRPr lang="sv-SE" sz="800" dirty="0" smtClean="0"/>
          </a:p>
          <a:p>
            <a:pPr marL="171450" indent="-171450">
              <a:buFontTx/>
              <a:buChar char="-"/>
            </a:pPr>
            <a:r>
              <a:rPr lang="sv-SE" sz="800" i="1" dirty="0">
                <a:solidFill>
                  <a:srgbClr val="0070C0"/>
                </a:solidFill>
              </a:rPr>
              <a:t>Rename folder</a:t>
            </a:r>
            <a:r>
              <a:rPr lang="sv-SE" sz="800" i="1" dirty="0" smtClean="0"/>
              <a:t>: </a:t>
            </a:r>
            <a:r>
              <a:rPr lang="sv-SE" sz="800" dirty="0"/>
              <a:t>Right click on a valid folder and select </a:t>
            </a:r>
            <a:r>
              <a:rPr lang="sv-SE" sz="800" dirty="0" smtClean="0"/>
              <a:t>”Rename Folder”.</a:t>
            </a:r>
          </a:p>
          <a:p>
            <a:pPr marL="171450" indent="-171450">
              <a:buFontTx/>
              <a:buChar char="-"/>
            </a:pPr>
            <a:r>
              <a:rPr lang="sv-SE" sz="800" i="1" dirty="0">
                <a:solidFill>
                  <a:srgbClr val="0070C0"/>
                </a:solidFill>
              </a:rPr>
              <a:t>Remove folder: </a:t>
            </a:r>
            <a:r>
              <a:rPr lang="sv-SE" sz="800" dirty="0"/>
              <a:t>Right click on a valid folder and select </a:t>
            </a:r>
            <a:r>
              <a:rPr lang="sv-SE" sz="800" dirty="0" smtClean="0"/>
              <a:t>”Remove </a:t>
            </a:r>
            <a:r>
              <a:rPr lang="sv-SE" sz="800" dirty="0"/>
              <a:t>Folder</a:t>
            </a:r>
            <a:r>
              <a:rPr lang="sv-SE" sz="800" dirty="0" smtClean="0"/>
              <a:t>”. You cannot remove forlders that are not empty.</a:t>
            </a:r>
          </a:p>
          <a:p>
            <a:pPr marL="171450" indent="-171450">
              <a:buFontTx/>
              <a:buChar char="-"/>
            </a:pPr>
            <a:r>
              <a:rPr lang="sv-SE" sz="800" dirty="0" smtClean="0"/>
              <a:t>To </a:t>
            </a:r>
            <a:r>
              <a:rPr lang="sv-SE" sz="800" i="1" dirty="0">
                <a:solidFill>
                  <a:srgbClr val="0070C0"/>
                </a:solidFill>
              </a:rPr>
              <a:t>move</a:t>
            </a:r>
            <a:r>
              <a:rPr lang="sv-SE" sz="800" dirty="0" smtClean="0"/>
              <a:t> a test sequence between folders or to move a folder, use drag ’n drop. Default sequences cannot be moved.</a:t>
            </a:r>
          </a:p>
          <a:p>
            <a:pPr marL="171450" indent="-171450">
              <a:buFontTx/>
              <a:buChar char="-"/>
            </a:pPr>
            <a:r>
              <a:rPr lang="sv-SE" sz="800" dirty="0" smtClean="0"/>
              <a:t>You can </a:t>
            </a:r>
            <a:r>
              <a:rPr lang="sv-SE" sz="800" i="1" dirty="0">
                <a:solidFill>
                  <a:srgbClr val="0070C0"/>
                </a:solidFill>
              </a:rPr>
              <a:t>search</a:t>
            </a:r>
            <a:r>
              <a:rPr lang="sv-SE" sz="800" dirty="0" smtClean="0"/>
              <a:t> for a sequence by using free text in the text box at the top.</a:t>
            </a:r>
          </a:p>
          <a:p>
            <a:pPr marL="171450" indent="-171450">
              <a:buFontTx/>
              <a:buChar char="-"/>
            </a:pPr>
            <a:r>
              <a:rPr lang="sv-SE" sz="800" i="1" dirty="0">
                <a:solidFill>
                  <a:srgbClr val="0070C0"/>
                </a:solidFill>
              </a:rPr>
              <a:t>RESET:</a:t>
            </a:r>
            <a:r>
              <a:rPr lang="sv-SE" sz="800" dirty="0" smtClean="0"/>
              <a:t> Resetting the explorer will reload the treeview and remove all customized folders.</a:t>
            </a:r>
          </a:p>
        </p:txBody>
      </p:sp>
      <p:grpSp>
        <p:nvGrpSpPr>
          <p:cNvPr id="17" name="Group 16"/>
          <p:cNvGrpSpPr/>
          <p:nvPr/>
        </p:nvGrpSpPr>
        <p:grpSpPr>
          <a:xfrm>
            <a:off x="541587" y="3133028"/>
            <a:ext cx="4106613" cy="338554"/>
            <a:chOff x="541587" y="3133028"/>
            <a:chExt cx="4106613" cy="338554"/>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587" y="3149905"/>
              <a:ext cx="152400" cy="152400"/>
            </a:xfrm>
            <a:prstGeom prst="rect">
              <a:avLst/>
            </a:prstGeom>
          </p:spPr>
        </p:pic>
        <p:sp>
          <p:nvSpPr>
            <p:cNvPr id="7" name="TextBox 6"/>
            <p:cNvSpPr txBox="1"/>
            <p:nvPr/>
          </p:nvSpPr>
          <p:spPr>
            <a:xfrm>
              <a:off x="685800" y="3133028"/>
              <a:ext cx="3962400" cy="338554"/>
            </a:xfrm>
            <a:prstGeom prst="rect">
              <a:avLst/>
            </a:prstGeom>
            <a:noFill/>
          </p:spPr>
          <p:txBody>
            <a:bodyPr wrap="square" rtlCol="0">
              <a:spAutoFit/>
            </a:bodyPr>
            <a:lstStyle/>
            <a:p>
              <a:r>
                <a:rPr lang="sv-SE" sz="800" dirty="0" smtClean="0"/>
                <a:t>Shows that the sequence is locked. Pointing at the sequence will show who has locked the sequence</a:t>
              </a:r>
            </a:p>
          </p:txBody>
        </p:sp>
      </p:grpSp>
      <p:grpSp>
        <p:nvGrpSpPr>
          <p:cNvPr id="20" name="Group 19"/>
          <p:cNvGrpSpPr/>
          <p:nvPr/>
        </p:nvGrpSpPr>
        <p:grpSpPr>
          <a:xfrm>
            <a:off x="711768" y="5029200"/>
            <a:ext cx="4546032" cy="461665"/>
            <a:chOff x="711768" y="5029200"/>
            <a:chExt cx="4546032" cy="461665"/>
          </a:xfrm>
        </p:grpSpPr>
        <p:sp>
          <p:nvSpPr>
            <p:cNvPr id="12" name="TextBox 11"/>
            <p:cNvSpPr txBox="1"/>
            <p:nvPr/>
          </p:nvSpPr>
          <p:spPr>
            <a:xfrm>
              <a:off x="711768" y="5029200"/>
              <a:ext cx="3962400" cy="461665"/>
            </a:xfrm>
            <a:prstGeom prst="rect">
              <a:avLst/>
            </a:prstGeom>
            <a:noFill/>
          </p:spPr>
          <p:txBody>
            <a:bodyPr wrap="square" rtlCol="0">
              <a:spAutoFit/>
            </a:bodyPr>
            <a:lstStyle/>
            <a:p>
              <a:r>
                <a:rPr lang="sv-SE" sz="800" dirty="0" smtClean="0"/>
                <a:t>By checking this box the sequence explorer will synchronize against the database each time it loads. Otherwise it will not check for changes but on the other hand load faster.</a:t>
              </a:r>
            </a:p>
          </p:txBody>
        </p:sp>
        <p:cxnSp>
          <p:nvCxnSpPr>
            <p:cNvPr id="14" name="Straight Arrow Connector 13"/>
            <p:cNvCxnSpPr/>
            <p:nvPr/>
          </p:nvCxnSpPr>
          <p:spPr>
            <a:xfrm flipV="1">
              <a:off x="4674168" y="5234499"/>
              <a:ext cx="583632" cy="1"/>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grpSp>
        <p:nvGrpSpPr>
          <p:cNvPr id="21" name="Group 20"/>
          <p:cNvGrpSpPr/>
          <p:nvPr/>
        </p:nvGrpSpPr>
        <p:grpSpPr>
          <a:xfrm>
            <a:off x="541587" y="3491116"/>
            <a:ext cx="4106613" cy="338554"/>
            <a:chOff x="541587" y="3491116"/>
            <a:chExt cx="4106613" cy="338554"/>
          </a:xfrm>
        </p:grpSpPr>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587" y="3525982"/>
              <a:ext cx="152400" cy="152400"/>
            </a:xfrm>
            <a:prstGeom prst="rect">
              <a:avLst/>
            </a:prstGeom>
          </p:spPr>
        </p:pic>
        <p:sp>
          <p:nvSpPr>
            <p:cNvPr id="9" name="TextBox 8"/>
            <p:cNvSpPr txBox="1"/>
            <p:nvPr/>
          </p:nvSpPr>
          <p:spPr>
            <a:xfrm>
              <a:off x="685800" y="3491116"/>
              <a:ext cx="3962400" cy="338554"/>
            </a:xfrm>
            <a:prstGeom prst="rect">
              <a:avLst/>
            </a:prstGeom>
            <a:noFill/>
          </p:spPr>
          <p:txBody>
            <a:bodyPr wrap="square" rtlCol="0">
              <a:spAutoFit/>
            </a:bodyPr>
            <a:lstStyle/>
            <a:p>
              <a:r>
                <a:rPr lang="sv-SE" sz="800" dirty="0" smtClean="0"/>
                <a:t>Shows that a new sequence is available. This symbol is only shown the first time you open the explorer with a new sequence present.</a:t>
              </a:r>
            </a:p>
          </p:txBody>
        </p:sp>
      </p:grpSp>
      <p:grpSp>
        <p:nvGrpSpPr>
          <p:cNvPr id="22" name="Group 21"/>
          <p:cNvGrpSpPr/>
          <p:nvPr/>
        </p:nvGrpSpPr>
        <p:grpSpPr>
          <a:xfrm>
            <a:off x="541587" y="3862899"/>
            <a:ext cx="4114170" cy="338554"/>
            <a:chOff x="541587" y="3862899"/>
            <a:chExt cx="4114170" cy="338554"/>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587" y="3886199"/>
              <a:ext cx="170181" cy="170181"/>
            </a:xfrm>
            <a:prstGeom prst="rect">
              <a:avLst/>
            </a:prstGeom>
          </p:spPr>
        </p:pic>
        <p:sp>
          <p:nvSpPr>
            <p:cNvPr id="11" name="TextBox 10"/>
            <p:cNvSpPr txBox="1"/>
            <p:nvPr/>
          </p:nvSpPr>
          <p:spPr>
            <a:xfrm>
              <a:off x="693357" y="3862899"/>
              <a:ext cx="3962400" cy="338554"/>
            </a:xfrm>
            <a:prstGeom prst="rect">
              <a:avLst/>
            </a:prstGeom>
            <a:noFill/>
          </p:spPr>
          <p:txBody>
            <a:bodyPr wrap="square" rtlCol="0">
              <a:spAutoFit/>
            </a:bodyPr>
            <a:lstStyle/>
            <a:p>
              <a:r>
                <a:rPr lang="sv-SE" sz="800" dirty="0" smtClean="0"/>
                <a:t>Shows that a sequence is no longer available. You can right click on the sequence and select ”</a:t>
              </a:r>
              <a:r>
                <a:rPr lang="sv-SE" sz="800" i="1" dirty="0" smtClean="0"/>
                <a:t>Remove Sequence”</a:t>
              </a:r>
              <a:r>
                <a:rPr lang="sv-SE" sz="800" dirty="0" smtClean="0"/>
                <a:t> to delete it from your list.</a:t>
              </a:r>
            </a:p>
          </p:txBody>
        </p:sp>
      </p:grpSp>
      <p:grpSp>
        <p:nvGrpSpPr>
          <p:cNvPr id="13" name="Group 12"/>
          <p:cNvGrpSpPr/>
          <p:nvPr/>
        </p:nvGrpSpPr>
        <p:grpSpPr>
          <a:xfrm>
            <a:off x="4605485" y="3315146"/>
            <a:ext cx="1922231" cy="1001979"/>
            <a:chOff x="4605485" y="3315146"/>
            <a:chExt cx="1922231" cy="1001979"/>
          </a:xfrm>
        </p:grpSpPr>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5485" y="3315146"/>
              <a:ext cx="1642915" cy="494854"/>
            </a:xfrm>
            <a:prstGeom prst="rect">
              <a:avLst/>
            </a:prstGeom>
            <a:ln cmpd="dbl">
              <a:solidFill>
                <a:schemeClr val="tx1"/>
              </a:solidFill>
            </a:ln>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5485" y="3862899"/>
              <a:ext cx="1922231" cy="454226"/>
            </a:xfrm>
            <a:prstGeom prst="rect">
              <a:avLst/>
            </a:prstGeom>
            <a:ln cmpd="dbl">
              <a:solidFill>
                <a:schemeClr val="tx1"/>
              </a:solidFill>
            </a:ln>
          </p:spPr>
        </p:pic>
      </p:grpSp>
      <p:pic>
        <p:nvPicPr>
          <p:cNvPr id="23" name="Picture 22">
            <a:hlinkClick r:id="rId8" action="ppaction://hlinksldjump" tooltip="Go To Menu"/>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350363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Managing Test Case Sequences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133600"/>
            <a:ext cx="5565005" cy="4130278"/>
          </a:xfrm>
          <a:prstGeom prst="rect">
            <a:avLst/>
          </a:prstGeom>
        </p:spPr>
      </p:pic>
      <p:sp>
        <p:nvSpPr>
          <p:cNvPr id="4" name="TextBox 3"/>
          <p:cNvSpPr txBox="1"/>
          <p:nvPr/>
        </p:nvSpPr>
        <p:spPr>
          <a:xfrm>
            <a:off x="234898" y="533400"/>
            <a:ext cx="5961888" cy="400110"/>
          </a:xfrm>
          <a:prstGeom prst="rect">
            <a:avLst/>
          </a:prstGeom>
          <a:noFill/>
        </p:spPr>
        <p:txBody>
          <a:bodyPr wrap="none" rtlCol="0">
            <a:spAutoFit/>
          </a:bodyPr>
          <a:lstStyle/>
          <a:p>
            <a:r>
              <a:rPr lang="sv-SE" sz="1000" dirty="0" smtClean="0"/>
              <a:t>The test case sequence editor is used to create, manage and export sequences.</a:t>
            </a:r>
          </a:p>
          <a:p>
            <a:r>
              <a:rPr lang="sv-SE" sz="1000" dirty="0" smtClean="0"/>
              <a:t>Some sequences are predefined and are called </a:t>
            </a:r>
            <a:r>
              <a:rPr lang="sv-SE" sz="1000" i="1" dirty="0" smtClean="0"/>
              <a:t>Default Sequences. </a:t>
            </a:r>
            <a:r>
              <a:rPr lang="sv-SE" sz="1000" dirty="0" smtClean="0"/>
              <a:t>All other are </a:t>
            </a:r>
            <a:r>
              <a:rPr lang="sv-SE" sz="1000" i="1" dirty="0" smtClean="0"/>
              <a:t>Custom Sequences.</a:t>
            </a:r>
            <a:endParaRPr lang="sv-SE" sz="10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2895600"/>
            <a:ext cx="3260946" cy="2009581"/>
          </a:xfrm>
          <a:prstGeom prst="rect">
            <a:avLst/>
          </a:prstGeom>
        </p:spPr>
      </p:pic>
      <p:grpSp>
        <p:nvGrpSpPr>
          <p:cNvPr id="9" name="Group 8"/>
          <p:cNvGrpSpPr/>
          <p:nvPr/>
        </p:nvGrpSpPr>
        <p:grpSpPr>
          <a:xfrm>
            <a:off x="2438400" y="1676400"/>
            <a:ext cx="1688283" cy="914400"/>
            <a:chOff x="2438400" y="1676400"/>
            <a:chExt cx="1688283" cy="914400"/>
          </a:xfrm>
        </p:grpSpPr>
        <p:sp>
          <p:nvSpPr>
            <p:cNvPr id="6" name="TextBox 5"/>
            <p:cNvSpPr txBox="1"/>
            <p:nvPr/>
          </p:nvSpPr>
          <p:spPr>
            <a:xfrm>
              <a:off x="2438400" y="1676400"/>
              <a:ext cx="1688283" cy="215444"/>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sv-SE" sz="800" dirty="0" smtClean="0"/>
                <a:t>Open filter for test case selection</a:t>
              </a:r>
            </a:p>
          </p:txBody>
        </p:sp>
        <p:cxnSp>
          <p:nvCxnSpPr>
            <p:cNvPr id="8" name="Straight Arrow Connector 7"/>
            <p:cNvCxnSpPr/>
            <p:nvPr/>
          </p:nvCxnSpPr>
          <p:spPr>
            <a:xfrm>
              <a:off x="2971800" y="1891844"/>
              <a:ext cx="381000" cy="698956"/>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sp>
        <p:nvSpPr>
          <p:cNvPr id="10" name="TextBox 9"/>
          <p:cNvSpPr txBox="1"/>
          <p:nvPr/>
        </p:nvSpPr>
        <p:spPr>
          <a:xfrm>
            <a:off x="228600" y="933510"/>
            <a:ext cx="2278188" cy="276999"/>
          </a:xfrm>
          <a:prstGeom prst="rect">
            <a:avLst/>
          </a:prstGeom>
          <a:noFill/>
        </p:spPr>
        <p:txBody>
          <a:bodyPr wrap="none" rtlCol="0">
            <a:spAutoFit/>
          </a:bodyPr>
          <a:lstStyle/>
          <a:p>
            <a:r>
              <a:rPr lang="sv-SE" sz="1200" b="1" i="1" dirty="0" smtClean="0">
                <a:solidFill>
                  <a:srgbClr val="0070C0"/>
                </a:solidFill>
              </a:rPr>
              <a:t>Creating Custom Sequences</a:t>
            </a:r>
          </a:p>
        </p:txBody>
      </p:sp>
      <p:sp>
        <p:nvSpPr>
          <p:cNvPr id="11" name="TextBox 10"/>
          <p:cNvSpPr txBox="1"/>
          <p:nvPr/>
        </p:nvSpPr>
        <p:spPr>
          <a:xfrm>
            <a:off x="246863" y="1143000"/>
            <a:ext cx="7848600" cy="400110"/>
          </a:xfrm>
          <a:prstGeom prst="rect">
            <a:avLst/>
          </a:prstGeom>
          <a:noFill/>
        </p:spPr>
        <p:txBody>
          <a:bodyPr wrap="square" rtlCol="0">
            <a:spAutoFit/>
          </a:bodyPr>
          <a:lstStyle/>
          <a:p>
            <a:r>
              <a:rPr lang="sv-SE" sz="1000" dirty="0" smtClean="0"/>
              <a:t>You can create your own sequences (custom sequences) by selecting test cases from the tree view to the left and move them to the sequence list to the right. Use the ”Group By” and ”Filter Test Cases” function to change the contents of the tree view.</a:t>
            </a:r>
          </a:p>
        </p:txBody>
      </p:sp>
      <p:pic>
        <p:nvPicPr>
          <p:cNvPr id="12" name="Picture 11">
            <a:hlinkClick r:id="rId4" action="ppaction://hlinksldjump" tooltip="Go To Menu"/>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4050025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Managing Test Case Sequences</a:t>
            </a:r>
          </a:p>
        </p:txBody>
      </p:sp>
      <p:grpSp>
        <p:nvGrpSpPr>
          <p:cNvPr id="9" name="Group 8"/>
          <p:cNvGrpSpPr/>
          <p:nvPr/>
        </p:nvGrpSpPr>
        <p:grpSpPr>
          <a:xfrm>
            <a:off x="253146" y="990600"/>
            <a:ext cx="4964484" cy="2687598"/>
            <a:chOff x="369516" y="3041221"/>
            <a:chExt cx="4964484" cy="2687598"/>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3041221"/>
              <a:ext cx="3735109" cy="1761981"/>
            </a:xfrm>
            <a:prstGeom prst="rect">
              <a:avLst/>
            </a:prstGeom>
          </p:spPr>
        </p:pic>
        <p:sp>
          <p:nvSpPr>
            <p:cNvPr id="4" name="TextBox 3"/>
            <p:cNvSpPr txBox="1"/>
            <p:nvPr/>
          </p:nvSpPr>
          <p:spPr>
            <a:xfrm>
              <a:off x="369516" y="5174821"/>
              <a:ext cx="4964484" cy="55399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sv-SE" sz="1000" dirty="0" smtClean="0"/>
                <a:t>Actions:</a:t>
              </a:r>
            </a:p>
            <a:p>
              <a:r>
                <a:rPr lang="sv-SE" sz="1000" dirty="0" smtClean="0"/>
                <a:t>- Dubbel Click  </a:t>
              </a:r>
              <a:r>
                <a:rPr lang="sv-SE" sz="1000" dirty="0" smtClean="0">
                  <a:sym typeface="Symbol"/>
                </a:rPr>
                <a:t> Open information view [Link to form]</a:t>
              </a:r>
            </a:p>
            <a:p>
              <a:r>
                <a:rPr lang="sv-SE" sz="1000" dirty="0" smtClean="0">
                  <a:sym typeface="Symbol"/>
                </a:rPr>
                <a:t>- Right click on selected and hold  Drag ’n Drop to sequence grid </a:t>
              </a:r>
              <a:endParaRPr lang="sv-SE" sz="1000" dirty="0" smtClean="0"/>
            </a:p>
          </p:txBody>
        </p:sp>
        <p:cxnSp>
          <p:nvCxnSpPr>
            <p:cNvPr id="8" name="Straight Arrow Connector 7"/>
            <p:cNvCxnSpPr/>
            <p:nvPr/>
          </p:nvCxnSpPr>
          <p:spPr>
            <a:xfrm flipH="1" flipV="1">
              <a:off x="1188490" y="4641421"/>
              <a:ext cx="411710" cy="592550"/>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sp>
        <p:nvSpPr>
          <p:cNvPr id="6" name="TextBox 5"/>
          <p:cNvSpPr txBox="1"/>
          <p:nvPr/>
        </p:nvSpPr>
        <p:spPr>
          <a:xfrm>
            <a:off x="148116" y="602043"/>
            <a:ext cx="2278188" cy="276999"/>
          </a:xfrm>
          <a:prstGeom prst="rect">
            <a:avLst/>
          </a:prstGeom>
          <a:noFill/>
        </p:spPr>
        <p:txBody>
          <a:bodyPr wrap="none" rtlCol="0">
            <a:spAutoFit/>
          </a:bodyPr>
          <a:lstStyle/>
          <a:p>
            <a:r>
              <a:rPr lang="sv-SE" sz="1200" b="1" i="1" dirty="0" smtClean="0">
                <a:solidFill>
                  <a:srgbClr val="0070C0"/>
                </a:solidFill>
              </a:rPr>
              <a:t>Creating Custom Sequences</a:t>
            </a:r>
          </a:p>
        </p:txBody>
      </p:sp>
      <p:grpSp>
        <p:nvGrpSpPr>
          <p:cNvPr id="13" name="Group 12"/>
          <p:cNvGrpSpPr/>
          <p:nvPr/>
        </p:nvGrpSpPr>
        <p:grpSpPr>
          <a:xfrm>
            <a:off x="381000" y="4246304"/>
            <a:ext cx="7788144" cy="1409524"/>
            <a:chOff x="381000" y="4246304"/>
            <a:chExt cx="7788144" cy="1409524"/>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246304"/>
              <a:ext cx="1933333" cy="1409524"/>
            </a:xfrm>
            <a:prstGeom prst="rect">
              <a:avLst/>
            </a:prstGeom>
          </p:spPr>
        </p:pic>
        <p:sp>
          <p:nvSpPr>
            <p:cNvPr id="10" name="TextBox 9"/>
            <p:cNvSpPr txBox="1"/>
            <p:nvPr/>
          </p:nvSpPr>
          <p:spPr>
            <a:xfrm>
              <a:off x="3216144" y="4246304"/>
              <a:ext cx="4953000"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sv-SE" sz="1000" dirty="0" smtClean="0"/>
                <a:t>You can also create a custom sequence by opening an existing sequence and change it or  by combining existing sequences using ”Add Sequence”.</a:t>
              </a:r>
            </a:p>
          </p:txBody>
        </p:sp>
        <p:cxnSp>
          <p:nvCxnSpPr>
            <p:cNvPr id="12" name="Straight Arrow Connector 11"/>
            <p:cNvCxnSpPr/>
            <p:nvPr/>
          </p:nvCxnSpPr>
          <p:spPr>
            <a:xfrm flipH="1">
              <a:off x="2133600" y="4446359"/>
              <a:ext cx="838200" cy="49441"/>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pic>
        <p:nvPicPr>
          <p:cNvPr id="14" name="Picture 13">
            <a:hlinkClick r:id="rId4" action="ppaction://hlinksldjump" tooltip="Go To Menu"/>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18228564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994" y="2133600"/>
            <a:ext cx="5338812" cy="3962400"/>
          </a:xfrm>
          <a:prstGeom prst="rect">
            <a:avLst/>
          </a:prstGeom>
        </p:spPr>
      </p:pic>
      <p:sp>
        <p:nvSpPr>
          <p:cNvPr id="2" name="Rectangle 1"/>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Managing Test Case Sequences</a:t>
            </a:r>
          </a:p>
        </p:txBody>
      </p:sp>
      <p:sp>
        <p:nvSpPr>
          <p:cNvPr id="5" name="TextBox 4"/>
          <p:cNvSpPr txBox="1"/>
          <p:nvPr/>
        </p:nvSpPr>
        <p:spPr>
          <a:xfrm>
            <a:off x="285802" y="1049179"/>
            <a:ext cx="4590998" cy="92333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sv-SE" sz="900" dirty="0" smtClean="0"/>
              <a:t>There are two ways to change the order of the selected test cases in a custom sequence.</a:t>
            </a:r>
          </a:p>
          <a:p>
            <a:pPr marL="228600" indent="-228600">
              <a:buAutoNum type="arabicPeriod"/>
            </a:pPr>
            <a:r>
              <a:rPr lang="sv-SE" sz="900" dirty="0" smtClean="0"/>
              <a:t>Select a test case and then use the up/down arrows.</a:t>
            </a:r>
          </a:p>
          <a:p>
            <a:pPr marL="228600" indent="-228600">
              <a:buAutoNum type="arabicPeriod"/>
            </a:pPr>
            <a:r>
              <a:rPr lang="sv-SE" sz="900" dirty="0" smtClean="0"/>
              <a:t>Select one or more test cases and the right click to open the context menu. Select </a:t>
            </a:r>
            <a:r>
              <a:rPr lang="sv-SE" sz="900" i="1" dirty="0" smtClean="0"/>
              <a:t>”Copy” </a:t>
            </a:r>
            <a:r>
              <a:rPr lang="sv-SE" sz="900" dirty="0" smtClean="0"/>
              <a:t>from the menu. Now select the testcase at the position that you want to move the test cases to. Right click and select </a:t>
            </a:r>
            <a:r>
              <a:rPr lang="sv-SE" sz="900" i="1" dirty="0" smtClean="0"/>
              <a:t>”Insert Before” </a:t>
            </a:r>
            <a:r>
              <a:rPr lang="sv-SE" sz="900" dirty="0" smtClean="0"/>
              <a:t>or </a:t>
            </a:r>
            <a:r>
              <a:rPr lang="sv-SE" sz="900" i="1" dirty="0" smtClean="0"/>
              <a:t>”Insert After”</a:t>
            </a:r>
            <a:r>
              <a:rPr lang="sv-SE" sz="900" dirty="0" smtClean="0"/>
              <a:t>.</a:t>
            </a:r>
            <a:endParaRPr lang="sv-SE" sz="900" i="1" dirty="0"/>
          </a:p>
        </p:txBody>
      </p:sp>
      <p:grpSp>
        <p:nvGrpSpPr>
          <p:cNvPr id="10" name="Group 9"/>
          <p:cNvGrpSpPr/>
          <p:nvPr/>
        </p:nvGrpSpPr>
        <p:grpSpPr>
          <a:xfrm>
            <a:off x="4800600" y="1338223"/>
            <a:ext cx="1822221" cy="561614"/>
            <a:chOff x="4800600" y="1338223"/>
            <a:chExt cx="1822221" cy="561614"/>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1338223"/>
              <a:ext cx="831621" cy="561614"/>
            </a:xfrm>
            <a:prstGeom prst="rect">
              <a:avLst/>
            </a:prstGeom>
          </p:spPr>
        </p:pic>
        <p:cxnSp>
          <p:nvCxnSpPr>
            <p:cNvPr id="8" name="Straight Arrow Connector 7"/>
            <p:cNvCxnSpPr/>
            <p:nvPr/>
          </p:nvCxnSpPr>
          <p:spPr>
            <a:xfrm>
              <a:off x="4800600" y="1588172"/>
              <a:ext cx="990600" cy="0"/>
            </a:xfrm>
            <a:prstGeom prst="straightConnector1">
              <a:avLst/>
            </a:prstGeom>
            <a:ln>
              <a:headEnd type="none" w="med" len="med"/>
              <a:tailEnd type="triangle"/>
            </a:ln>
          </p:spPr>
          <p:style>
            <a:lnRef idx="2">
              <a:schemeClr val="accent5"/>
            </a:lnRef>
            <a:fillRef idx="0">
              <a:schemeClr val="accent5"/>
            </a:fillRef>
            <a:effectRef idx="1">
              <a:schemeClr val="accent5"/>
            </a:effectRef>
            <a:fontRef idx="minor">
              <a:schemeClr val="tx1"/>
            </a:fontRef>
          </p:style>
        </p:cxnSp>
      </p:grpSp>
      <p:sp>
        <p:nvSpPr>
          <p:cNvPr id="11" name="TextBox 10"/>
          <p:cNvSpPr txBox="1"/>
          <p:nvPr/>
        </p:nvSpPr>
        <p:spPr>
          <a:xfrm>
            <a:off x="6019800" y="2504536"/>
            <a:ext cx="2819400" cy="861774"/>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sv-SE" sz="1000" dirty="0" smtClean="0"/>
              <a:t>You can lock a sequence by opening the context menu and select </a:t>
            </a:r>
            <a:r>
              <a:rPr lang="sv-SE" sz="1000" i="1" dirty="0" smtClean="0"/>
              <a:t>”Lock Sequence”.</a:t>
            </a:r>
          </a:p>
          <a:p>
            <a:r>
              <a:rPr lang="sv-SE" sz="1000" dirty="0" smtClean="0"/>
              <a:t>If you lock a sequence nobody else than you can make changes to it or unlock the sequence.</a:t>
            </a:r>
          </a:p>
        </p:txBody>
      </p:sp>
      <p:sp>
        <p:nvSpPr>
          <p:cNvPr id="12" name="TextBox 11"/>
          <p:cNvSpPr txBox="1"/>
          <p:nvPr/>
        </p:nvSpPr>
        <p:spPr>
          <a:xfrm>
            <a:off x="5813871" y="1892280"/>
            <a:ext cx="827471" cy="215444"/>
          </a:xfrm>
          <a:prstGeom prst="rect">
            <a:avLst/>
          </a:prstGeom>
          <a:noFill/>
        </p:spPr>
        <p:txBody>
          <a:bodyPr wrap="none" rtlCol="0">
            <a:spAutoFit/>
          </a:bodyPr>
          <a:lstStyle/>
          <a:p>
            <a:r>
              <a:rPr lang="sv-SE" sz="800" i="1" dirty="0" smtClean="0"/>
              <a:t>Context Menu</a:t>
            </a:r>
          </a:p>
        </p:txBody>
      </p:sp>
      <p:cxnSp>
        <p:nvCxnSpPr>
          <p:cNvPr id="7" name="Straight Arrow Connector 6"/>
          <p:cNvCxnSpPr/>
          <p:nvPr/>
        </p:nvCxnSpPr>
        <p:spPr>
          <a:xfrm>
            <a:off x="4572000" y="1892280"/>
            <a:ext cx="838200" cy="698520"/>
          </a:xfrm>
          <a:prstGeom prst="straightConnector1">
            <a:avLst/>
          </a:prstGeom>
          <a:ln>
            <a:headEnd type="none" w="med" len="med"/>
            <a:tailEnd type="triangle"/>
          </a:ln>
        </p:spPr>
        <p:style>
          <a:lnRef idx="2">
            <a:schemeClr val="accent5"/>
          </a:lnRef>
          <a:fillRef idx="0">
            <a:schemeClr val="accent5"/>
          </a:fillRef>
          <a:effectRef idx="1">
            <a:schemeClr val="accent5"/>
          </a:effectRef>
          <a:fontRef idx="minor">
            <a:schemeClr val="tx1"/>
          </a:fontRef>
        </p:style>
      </p:cxnSp>
      <p:pic>
        <p:nvPicPr>
          <p:cNvPr id="15" name="Picture 14">
            <a:hlinkClick r:id="rId4" action="ppaction://hlinksldjump" tooltip="Go To Menu"/>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11885463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Managing Test Case Sequences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5542" y="2073200"/>
            <a:ext cx="3614458" cy="4251400"/>
          </a:xfrm>
          <a:prstGeom prst="rect">
            <a:avLst/>
          </a:prstGeom>
        </p:spPr>
      </p:pic>
      <p:sp>
        <p:nvSpPr>
          <p:cNvPr id="4" name="TextBox 3"/>
          <p:cNvSpPr txBox="1"/>
          <p:nvPr/>
        </p:nvSpPr>
        <p:spPr>
          <a:xfrm>
            <a:off x="457200" y="609600"/>
            <a:ext cx="1758815" cy="276999"/>
          </a:xfrm>
          <a:prstGeom prst="rect">
            <a:avLst/>
          </a:prstGeom>
          <a:noFill/>
        </p:spPr>
        <p:txBody>
          <a:bodyPr wrap="none" rtlCol="0">
            <a:spAutoFit/>
          </a:bodyPr>
          <a:lstStyle/>
          <a:p>
            <a:r>
              <a:rPr lang="sv-SE" sz="1200" b="1" i="1" dirty="0" smtClean="0">
                <a:solidFill>
                  <a:srgbClr val="0070C0"/>
                </a:solidFill>
              </a:rPr>
              <a:t>Exporting Sequences</a:t>
            </a:r>
          </a:p>
        </p:txBody>
      </p:sp>
      <p:sp>
        <p:nvSpPr>
          <p:cNvPr id="5" name="TextBox 4"/>
          <p:cNvSpPr txBox="1"/>
          <p:nvPr/>
        </p:nvSpPr>
        <p:spPr>
          <a:xfrm>
            <a:off x="457200" y="838200"/>
            <a:ext cx="6991189" cy="246221"/>
          </a:xfrm>
          <a:prstGeom prst="rect">
            <a:avLst/>
          </a:prstGeom>
          <a:noFill/>
        </p:spPr>
        <p:txBody>
          <a:bodyPr wrap="square" rtlCol="0">
            <a:spAutoFit/>
          </a:bodyPr>
          <a:lstStyle/>
          <a:p>
            <a:r>
              <a:rPr lang="sv-SE" sz="1000" dirty="0" smtClean="0"/>
              <a:t>Exporting sequences will generate an excel file to be used by the driver when performing the test.</a:t>
            </a:r>
          </a:p>
        </p:txBody>
      </p:sp>
      <p:grpSp>
        <p:nvGrpSpPr>
          <p:cNvPr id="16" name="Group 15"/>
          <p:cNvGrpSpPr/>
          <p:nvPr/>
        </p:nvGrpSpPr>
        <p:grpSpPr>
          <a:xfrm>
            <a:off x="476412" y="2649379"/>
            <a:ext cx="3809999" cy="246221"/>
            <a:chOff x="381001" y="2133600"/>
            <a:chExt cx="3809999" cy="246221"/>
          </a:xfrm>
        </p:grpSpPr>
        <p:sp>
          <p:nvSpPr>
            <p:cNvPr id="6" name="TextBox 5"/>
            <p:cNvSpPr txBox="1"/>
            <p:nvPr/>
          </p:nvSpPr>
          <p:spPr>
            <a:xfrm>
              <a:off x="381001" y="2133600"/>
              <a:ext cx="3200400" cy="24622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sv-SE" sz="1000" dirty="0" smtClean="0"/>
                <a:t>Select the language used for the sequence export.</a:t>
              </a:r>
            </a:p>
          </p:txBody>
        </p:sp>
        <p:cxnSp>
          <p:nvCxnSpPr>
            <p:cNvPr id="10" name="Straight Arrow Connector 9"/>
            <p:cNvCxnSpPr>
              <a:stCxn id="6" idx="3"/>
            </p:cNvCxnSpPr>
            <p:nvPr/>
          </p:nvCxnSpPr>
          <p:spPr>
            <a:xfrm flipV="1">
              <a:off x="3581401" y="2227421"/>
              <a:ext cx="609599" cy="29290"/>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grpSp>
        <p:nvGrpSpPr>
          <p:cNvPr id="17" name="Group 16"/>
          <p:cNvGrpSpPr/>
          <p:nvPr/>
        </p:nvGrpSpPr>
        <p:grpSpPr>
          <a:xfrm>
            <a:off x="458149" y="3140000"/>
            <a:ext cx="3789217" cy="1015663"/>
            <a:chOff x="362738" y="2819400"/>
            <a:chExt cx="3789217" cy="1015663"/>
          </a:xfrm>
        </p:grpSpPr>
        <p:sp>
          <p:nvSpPr>
            <p:cNvPr id="7" name="TextBox 6"/>
            <p:cNvSpPr txBox="1"/>
            <p:nvPr/>
          </p:nvSpPr>
          <p:spPr>
            <a:xfrm>
              <a:off x="362738" y="2819400"/>
              <a:ext cx="3200400" cy="1015663"/>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sv-SE" sz="1000" dirty="0" smtClean="0"/>
                <a:t>Select product class and vehicle for wich the export is valid. This will filter out all test cases in the sequence that are not valid for the selected vehicle. If you only select a product class or if both selections are omitted, the sequence will be filtered only by PC or not filtered at all.</a:t>
              </a:r>
            </a:p>
          </p:txBody>
        </p:sp>
        <p:cxnSp>
          <p:nvCxnSpPr>
            <p:cNvPr id="11" name="Straight Arrow Connector 10"/>
            <p:cNvCxnSpPr/>
            <p:nvPr/>
          </p:nvCxnSpPr>
          <p:spPr>
            <a:xfrm>
              <a:off x="3542356" y="3124200"/>
              <a:ext cx="609599" cy="29289"/>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grpSp>
        <p:nvGrpSpPr>
          <p:cNvPr id="18" name="Group 17"/>
          <p:cNvGrpSpPr/>
          <p:nvPr/>
        </p:nvGrpSpPr>
        <p:grpSpPr>
          <a:xfrm>
            <a:off x="451222" y="4359200"/>
            <a:ext cx="3835189" cy="707886"/>
            <a:chOff x="355811" y="4038600"/>
            <a:chExt cx="3835189" cy="707886"/>
          </a:xfrm>
        </p:grpSpPr>
        <p:sp>
          <p:nvSpPr>
            <p:cNvPr id="8" name="TextBox 7"/>
            <p:cNvSpPr txBox="1"/>
            <p:nvPr/>
          </p:nvSpPr>
          <p:spPr>
            <a:xfrm>
              <a:off x="355811" y="4038600"/>
              <a:ext cx="3200400" cy="707886"/>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sv-SE" sz="1000" dirty="0" smtClean="0"/>
                <a:t>The applications suggests a default file name and location. You can change this if you whant.</a:t>
              </a:r>
            </a:p>
            <a:p>
              <a:r>
                <a:rPr lang="sv-SE" sz="1000" dirty="0" smtClean="0"/>
                <a:t>If you whant to view the excel file at once, tick this checkbox.</a:t>
              </a:r>
            </a:p>
          </p:txBody>
        </p:sp>
        <p:cxnSp>
          <p:nvCxnSpPr>
            <p:cNvPr id="12" name="Straight Arrow Connector 11"/>
            <p:cNvCxnSpPr/>
            <p:nvPr/>
          </p:nvCxnSpPr>
          <p:spPr>
            <a:xfrm>
              <a:off x="3308718" y="4153215"/>
              <a:ext cx="843237" cy="0"/>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cxnSp>
          <p:nvCxnSpPr>
            <p:cNvPr id="14" name="Straight Arrow Connector 13"/>
            <p:cNvCxnSpPr/>
            <p:nvPr/>
          </p:nvCxnSpPr>
          <p:spPr>
            <a:xfrm>
              <a:off x="3308718" y="4495800"/>
              <a:ext cx="882282" cy="152400"/>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854" y="1412925"/>
            <a:ext cx="1219200" cy="888875"/>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195" y="1100276"/>
            <a:ext cx="3770794" cy="323838"/>
          </a:xfrm>
          <a:prstGeom prst="rect">
            <a:avLst/>
          </a:prstGeom>
        </p:spPr>
      </p:pic>
      <p:sp>
        <p:nvSpPr>
          <p:cNvPr id="21" name="TextBox 20"/>
          <p:cNvSpPr txBox="1"/>
          <p:nvPr/>
        </p:nvSpPr>
        <p:spPr>
          <a:xfrm>
            <a:off x="1876204" y="1546396"/>
            <a:ext cx="1300356" cy="215444"/>
          </a:xfrm>
          <a:prstGeom prst="rect">
            <a:avLst/>
          </a:prstGeom>
          <a:noFill/>
        </p:spPr>
        <p:txBody>
          <a:bodyPr wrap="none" rtlCol="0">
            <a:spAutoFit/>
          </a:bodyPr>
          <a:lstStyle/>
          <a:p>
            <a:r>
              <a:rPr lang="sv-SE" sz="800" dirty="0" smtClean="0"/>
              <a:t>Export loaded sequence</a:t>
            </a:r>
          </a:p>
        </p:txBody>
      </p:sp>
      <p:sp>
        <p:nvSpPr>
          <p:cNvPr id="22" name="TextBox 21"/>
          <p:cNvSpPr txBox="1"/>
          <p:nvPr/>
        </p:nvSpPr>
        <p:spPr>
          <a:xfrm>
            <a:off x="1796054" y="2122253"/>
            <a:ext cx="1380506" cy="215444"/>
          </a:xfrm>
          <a:prstGeom prst="rect">
            <a:avLst/>
          </a:prstGeom>
          <a:noFill/>
        </p:spPr>
        <p:txBody>
          <a:bodyPr wrap="none" rtlCol="0">
            <a:spAutoFit/>
          </a:bodyPr>
          <a:lstStyle/>
          <a:p>
            <a:r>
              <a:rPr lang="sv-SE" sz="800" dirty="0" smtClean="0"/>
              <a:t>Select sequence to export</a:t>
            </a:r>
          </a:p>
        </p:txBody>
      </p:sp>
      <p:sp>
        <p:nvSpPr>
          <p:cNvPr id="23" name="Oval 22"/>
          <p:cNvSpPr/>
          <p:nvPr/>
        </p:nvSpPr>
        <p:spPr>
          <a:xfrm>
            <a:off x="304800" y="2097750"/>
            <a:ext cx="1491254" cy="264450"/>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000" smtClean="0">
              <a:solidFill>
                <a:schemeClr val="tx1"/>
              </a:solidFill>
            </a:endParaRPr>
          </a:p>
        </p:txBody>
      </p:sp>
      <p:cxnSp>
        <p:nvCxnSpPr>
          <p:cNvPr id="27" name="Straight Arrow Connector 26"/>
          <p:cNvCxnSpPr/>
          <p:nvPr/>
        </p:nvCxnSpPr>
        <p:spPr>
          <a:xfrm flipH="1" flipV="1">
            <a:off x="1876204" y="1372992"/>
            <a:ext cx="200408" cy="173404"/>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pic>
        <p:nvPicPr>
          <p:cNvPr id="33" name="Picture 32">
            <a:hlinkClick r:id="rId5" action="ppaction://hlinksldjump" tooltip="Go To Menu"/>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12633486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Managing Test Case Sequences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762000"/>
            <a:ext cx="6353624" cy="5486400"/>
          </a:xfrm>
          <a:prstGeom prst="rect">
            <a:avLst/>
          </a:prstGeom>
        </p:spPr>
      </p:pic>
      <p:pic>
        <p:nvPicPr>
          <p:cNvPr id="5" name="Picture 4">
            <a:hlinkClick r:id="rId3" action="ppaction://hlinksldjump" tooltip="Go To Menu"/>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1479300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Managing Truck Functions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7754" y="1295400"/>
            <a:ext cx="5842846" cy="405543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2362200"/>
            <a:ext cx="3712927" cy="2133866"/>
          </a:xfrm>
          <a:prstGeom prst="rect">
            <a:avLst/>
          </a:prstGeom>
        </p:spPr>
      </p:pic>
      <p:sp>
        <p:nvSpPr>
          <p:cNvPr id="5" name="TextBox 4"/>
          <p:cNvSpPr txBox="1"/>
          <p:nvPr/>
        </p:nvSpPr>
        <p:spPr>
          <a:xfrm>
            <a:off x="246863" y="2667000"/>
            <a:ext cx="2386754" cy="1169551"/>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sv-SE" sz="1000" dirty="0" smtClean="0"/>
              <a:t>In the form used for editing and creating new truck functions it is also possible to create/edit the other related classifications such as ”Truck Function Area”, ”End to End Function” and ”Sub System”.</a:t>
            </a:r>
          </a:p>
          <a:p>
            <a:r>
              <a:rPr lang="en-US" sz="1000" i="1" dirty="0" smtClean="0">
                <a:solidFill>
                  <a:schemeClr val="bg1"/>
                </a:solidFill>
                <a:hlinkClick r:id="rId4" action="ppaction://hlinksldjump" tooltip="Link to Test Case Editing"/>
              </a:rPr>
              <a:t>Go here</a:t>
            </a:r>
            <a:r>
              <a:rPr lang="en-US" sz="1000" i="1" dirty="0" smtClean="0">
                <a:solidFill>
                  <a:schemeClr val="bg1"/>
                </a:solidFill>
              </a:rPr>
              <a:t> </a:t>
            </a:r>
            <a:r>
              <a:rPr lang="sv-SE" sz="1000" i="1" dirty="0" smtClean="0"/>
              <a:t>for product class editing.</a:t>
            </a:r>
          </a:p>
        </p:txBody>
      </p:sp>
      <p:pic>
        <p:nvPicPr>
          <p:cNvPr id="6" name="Picture 5">
            <a:hlinkClick r:id="rId5" action="ppaction://hlinksldjump" tooltip="Go To Menu"/>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31598753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152400"/>
            <a:ext cx="8839200" cy="3048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r>
              <a:rPr lang="sv-SE" sz="1400" b="1" i="1" dirty="0" smtClean="0">
                <a:solidFill>
                  <a:schemeClr val="accent1">
                    <a:lumMod val="50000"/>
                  </a:schemeClr>
                </a:solidFill>
              </a:rPr>
              <a:t>Access</a:t>
            </a:r>
          </a:p>
        </p:txBody>
      </p:sp>
      <p:sp>
        <p:nvSpPr>
          <p:cNvPr id="5" name="TextBox 4"/>
          <p:cNvSpPr txBox="1"/>
          <p:nvPr/>
        </p:nvSpPr>
        <p:spPr>
          <a:xfrm>
            <a:off x="609599" y="838200"/>
            <a:ext cx="1023037" cy="261610"/>
          </a:xfrm>
          <a:prstGeom prst="rect">
            <a:avLst/>
          </a:prstGeom>
          <a:noFill/>
        </p:spPr>
        <p:txBody>
          <a:bodyPr wrap="none" rtlCol="0">
            <a:spAutoFit/>
          </a:bodyPr>
          <a:lstStyle/>
          <a:p>
            <a:r>
              <a:rPr lang="sv-SE" sz="1100" b="1" i="1" dirty="0" smtClean="0">
                <a:solidFill>
                  <a:srgbClr val="0070C0"/>
                </a:solidFill>
              </a:rPr>
              <a:t>User Rights:</a:t>
            </a:r>
          </a:p>
        </p:txBody>
      </p:sp>
      <p:sp>
        <p:nvSpPr>
          <p:cNvPr id="6" name="TextBox 5"/>
          <p:cNvSpPr txBox="1"/>
          <p:nvPr/>
        </p:nvSpPr>
        <p:spPr>
          <a:xfrm>
            <a:off x="609600" y="2252990"/>
            <a:ext cx="615874" cy="261610"/>
          </a:xfrm>
          <a:prstGeom prst="rect">
            <a:avLst/>
          </a:prstGeom>
          <a:noFill/>
        </p:spPr>
        <p:txBody>
          <a:bodyPr wrap="none" rtlCol="0">
            <a:spAutoFit/>
          </a:bodyPr>
          <a:lstStyle/>
          <a:p>
            <a:r>
              <a:rPr lang="sv-SE" sz="1100" b="1" i="1" dirty="0" smtClean="0">
                <a:solidFill>
                  <a:srgbClr val="0070C0"/>
                </a:solidFill>
              </a:rPr>
              <a:t>Roles: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7391" y="1542709"/>
            <a:ext cx="170034" cy="17003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0685" y="1474340"/>
            <a:ext cx="246315" cy="24631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8957" y="1421441"/>
            <a:ext cx="304800" cy="304800"/>
          </a:xfrm>
          <a:prstGeom prst="rect">
            <a:avLst/>
          </a:prstGeom>
        </p:spPr>
      </p:pic>
      <p:sp>
        <p:nvSpPr>
          <p:cNvPr id="10" name="TextBox 9"/>
          <p:cNvSpPr txBox="1"/>
          <p:nvPr/>
        </p:nvSpPr>
        <p:spPr>
          <a:xfrm>
            <a:off x="609599" y="1066009"/>
            <a:ext cx="7772400" cy="1015663"/>
          </a:xfrm>
          <a:prstGeom prst="rect">
            <a:avLst/>
          </a:prstGeom>
          <a:noFill/>
        </p:spPr>
        <p:txBody>
          <a:bodyPr wrap="square" rtlCol="0">
            <a:spAutoFit/>
          </a:bodyPr>
          <a:lstStyle/>
          <a:p>
            <a:r>
              <a:rPr lang="sv-SE" sz="1000" dirty="0" smtClean="0"/>
              <a:t>The application has 4 different user right levels that give access to different functionalities. Administrator, Editor, Testleader and Guest. In this tutorial the different user right levels are represented by the following icons.</a:t>
            </a:r>
          </a:p>
          <a:p>
            <a:endParaRPr lang="sv-SE" sz="1000" dirty="0"/>
          </a:p>
          <a:p>
            <a:r>
              <a:rPr lang="sv-SE" sz="1000" dirty="0" smtClean="0"/>
              <a:t>Administrator:                Editor:              Test Leader</a:t>
            </a:r>
            <a:r>
              <a:rPr lang="sv-SE" sz="1000" dirty="0"/>
              <a:t>:	</a:t>
            </a:r>
            <a:r>
              <a:rPr lang="sv-SE" sz="900" dirty="0"/>
              <a:t>The ”Guest” user level is not considered  </a:t>
            </a:r>
            <a:r>
              <a:rPr lang="sv-SE" sz="900" dirty="0" smtClean="0"/>
              <a:t>(view functionality only).</a:t>
            </a:r>
            <a:endParaRPr lang="sv-SE" sz="900" dirty="0"/>
          </a:p>
          <a:p>
            <a:endParaRPr lang="sv-SE" sz="1000" dirty="0" smtClean="0"/>
          </a:p>
          <a:p>
            <a:r>
              <a:rPr lang="sv-SE" sz="1000" dirty="0" smtClean="0"/>
              <a:t>These symbols are used in the presentation to show access to different functionality. </a:t>
            </a:r>
          </a:p>
        </p:txBody>
      </p:sp>
      <p:sp>
        <p:nvSpPr>
          <p:cNvPr id="2" name="TextBox 1"/>
          <p:cNvSpPr txBox="1"/>
          <p:nvPr/>
        </p:nvSpPr>
        <p:spPr>
          <a:xfrm>
            <a:off x="609600" y="2438400"/>
            <a:ext cx="8153400" cy="2554545"/>
          </a:xfrm>
          <a:prstGeom prst="rect">
            <a:avLst/>
          </a:prstGeom>
          <a:noFill/>
        </p:spPr>
        <p:txBody>
          <a:bodyPr wrap="square" rtlCol="0">
            <a:spAutoFit/>
          </a:bodyPr>
          <a:lstStyle/>
          <a:p>
            <a:r>
              <a:rPr lang="sv-SE" sz="1000" dirty="0" smtClean="0"/>
              <a:t>A user can also be given different roles that will have impact on the application functionality.</a:t>
            </a:r>
          </a:p>
          <a:p>
            <a:r>
              <a:rPr lang="en-US" sz="1000" dirty="0"/>
              <a:t>These roles mainly control the functionality regarding test case editing and handling of jobs. </a:t>
            </a:r>
            <a:endParaRPr lang="en-US" sz="1000" dirty="0" smtClean="0"/>
          </a:p>
          <a:p>
            <a:r>
              <a:rPr lang="sv-SE" sz="1000" dirty="0" smtClean="0"/>
              <a:t>An administrative role for system configuration are also available.</a:t>
            </a:r>
          </a:p>
          <a:p>
            <a:endParaRPr lang="sv-SE" sz="1000" dirty="0"/>
          </a:p>
          <a:p>
            <a:r>
              <a:rPr lang="sv-SE" sz="1000" i="1" u="sng" dirty="0" smtClean="0"/>
              <a:t>Editor Roles</a:t>
            </a:r>
            <a:endParaRPr lang="sv-SE" sz="1000" dirty="0" smtClean="0"/>
          </a:p>
          <a:p>
            <a:r>
              <a:rPr lang="sv-SE" sz="1000" dirty="0" smtClean="0"/>
              <a:t>There are 3 different editor roles.</a:t>
            </a:r>
          </a:p>
          <a:p>
            <a:pPr marL="171450" indent="-171450">
              <a:buFontTx/>
              <a:buChar char="-"/>
            </a:pPr>
            <a:r>
              <a:rPr lang="sv-SE" sz="1000" dirty="0" smtClean="0"/>
              <a:t>Master Editor</a:t>
            </a:r>
          </a:p>
          <a:p>
            <a:pPr marL="171450" indent="-171450">
              <a:buFontTx/>
              <a:buChar char="-"/>
            </a:pPr>
            <a:r>
              <a:rPr lang="sv-SE" sz="1000" dirty="0" smtClean="0"/>
              <a:t>Site Editor </a:t>
            </a:r>
          </a:p>
          <a:p>
            <a:pPr marL="171450" indent="-171450">
              <a:buFontTx/>
              <a:buChar char="-"/>
            </a:pPr>
            <a:r>
              <a:rPr lang="sv-SE" sz="1000" dirty="0" smtClean="0"/>
              <a:t>Test Leader</a:t>
            </a:r>
          </a:p>
          <a:p>
            <a:endParaRPr lang="sv-SE" sz="1000" dirty="0"/>
          </a:p>
          <a:p>
            <a:pPr marL="171450" indent="-171450">
              <a:buFontTx/>
              <a:buChar char="-"/>
            </a:pPr>
            <a:endParaRPr lang="sv-SE" sz="1000" dirty="0" smtClean="0"/>
          </a:p>
          <a:p>
            <a:r>
              <a:rPr lang="sv-SE" sz="1000" i="1" u="sng" dirty="0" smtClean="0"/>
              <a:t>Administrative Roles</a:t>
            </a:r>
          </a:p>
          <a:p>
            <a:pPr marL="171450" indent="-171450">
              <a:buFontTx/>
              <a:buChar char="-"/>
            </a:pPr>
            <a:r>
              <a:rPr lang="sv-SE" sz="1000" dirty="0" smtClean="0"/>
              <a:t>Tools</a:t>
            </a:r>
          </a:p>
          <a:p>
            <a:endParaRPr lang="sv-SE" sz="1000" dirty="0" smtClean="0"/>
          </a:p>
          <a:p>
            <a:pPr marL="171450" indent="-171450">
              <a:buFontTx/>
              <a:buChar char="-"/>
            </a:pPr>
            <a:endParaRPr lang="sv-SE" sz="1000" dirty="0"/>
          </a:p>
          <a:p>
            <a:pPr marL="171450" indent="-171450">
              <a:buFontTx/>
              <a:buChar char="-"/>
            </a:pPr>
            <a:endParaRPr lang="sv-SE" sz="1000" dirty="0" smtClean="0"/>
          </a:p>
        </p:txBody>
      </p:sp>
      <p:grpSp>
        <p:nvGrpSpPr>
          <p:cNvPr id="59" name="Group 58"/>
          <p:cNvGrpSpPr/>
          <p:nvPr/>
        </p:nvGrpSpPr>
        <p:grpSpPr>
          <a:xfrm>
            <a:off x="3352800" y="3156473"/>
            <a:ext cx="3983497" cy="1524000"/>
            <a:chOff x="2264903" y="3886200"/>
            <a:chExt cx="3983497" cy="1524000"/>
          </a:xfrm>
        </p:grpSpPr>
        <p:sp>
          <p:nvSpPr>
            <p:cNvPr id="47" name="Oval 46"/>
            <p:cNvSpPr/>
            <p:nvPr/>
          </p:nvSpPr>
          <p:spPr>
            <a:xfrm>
              <a:off x="5410200" y="4953000"/>
              <a:ext cx="838200" cy="457200"/>
            </a:xfrm>
            <a:prstGeom prst="ellipse">
              <a:avLst/>
            </a:prstGeom>
            <a:ln>
              <a:prstDash val="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sv-SE" sz="800" dirty="0">
                  <a:solidFill>
                    <a:schemeClr val="tx1">
                      <a:lumMod val="50000"/>
                      <a:lumOff val="50000"/>
                    </a:schemeClr>
                  </a:solidFill>
                </a:rPr>
                <a:t>Test Leaders on site</a:t>
              </a:r>
            </a:p>
          </p:txBody>
        </p:sp>
        <p:sp>
          <p:nvSpPr>
            <p:cNvPr id="43" name="Oval 42"/>
            <p:cNvSpPr/>
            <p:nvPr/>
          </p:nvSpPr>
          <p:spPr>
            <a:xfrm>
              <a:off x="4038600" y="4835236"/>
              <a:ext cx="838200" cy="457200"/>
            </a:xfrm>
            <a:prstGeom prst="ellipse">
              <a:avLst/>
            </a:prstGeom>
            <a:ln>
              <a:prstDash val="sys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sv-SE" sz="800" dirty="0" smtClean="0">
                  <a:solidFill>
                    <a:schemeClr val="tx1"/>
                  </a:solidFill>
                </a:rPr>
                <a:t>...</a:t>
              </a:r>
            </a:p>
          </p:txBody>
        </p:sp>
        <p:sp>
          <p:nvSpPr>
            <p:cNvPr id="42" name="Oval 41"/>
            <p:cNvSpPr/>
            <p:nvPr/>
          </p:nvSpPr>
          <p:spPr>
            <a:xfrm>
              <a:off x="3893757" y="4671027"/>
              <a:ext cx="838200" cy="45720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sv-SE" sz="800" dirty="0" smtClean="0">
                  <a:solidFill>
                    <a:schemeClr val="tx1"/>
                  </a:solidFill>
                </a:rPr>
                <a:t>...</a:t>
              </a:r>
            </a:p>
          </p:txBody>
        </p:sp>
        <p:sp>
          <p:nvSpPr>
            <p:cNvPr id="4" name="Oval 3"/>
            <p:cNvSpPr/>
            <p:nvPr/>
          </p:nvSpPr>
          <p:spPr>
            <a:xfrm>
              <a:off x="2264903" y="4606636"/>
              <a:ext cx="838200" cy="457200"/>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sv-SE" sz="800" dirty="0" smtClean="0">
                  <a:solidFill>
                    <a:schemeClr val="tx1"/>
                  </a:solidFill>
                </a:rPr>
                <a:t>Master Editor</a:t>
              </a:r>
            </a:p>
          </p:txBody>
        </p:sp>
        <p:cxnSp>
          <p:nvCxnSpPr>
            <p:cNvPr id="22" name="Straight Arrow Connector 21"/>
            <p:cNvCxnSpPr/>
            <p:nvPr/>
          </p:nvCxnSpPr>
          <p:spPr>
            <a:xfrm flipV="1">
              <a:off x="3103103" y="4703144"/>
              <a:ext cx="627234" cy="141381"/>
            </a:xfrm>
            <a:prstGeom prst="straightConnector1">
              <a:avLst/>
            </a:prstGeom>
            <a:ln w="9525">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741357" y="4472025"/>
              <a:ext cx="838200" cy="45720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sv-SE" sz="800" dirty="0" smtClean="0">
                  <a:solidFill>
                    <a:schemeClr val="tx1"/>
                  </a:solidFill>
                </a:rPr>
                <a:t>Site Editor</a:t>
              </a:r>
            </a:p>
          </p:txBody>
        </p:sp>
        <p:cxnSp>
          <p:nvCxnSpPr>
            <p:cNvPr id="18" name="Straight Arrow Connector 17"/>
            <p:cNvCxnSpPr>
              <a:stCxn id="44" idx="3"/>
              <a:endCxn id="12" idx="7"/>
            </p:cNvCxnSpPr>
            <p:nvPr/>
          </p:nvCxnSpPr>
          <p:spPr>
            <a:xfrm flipH="1">
              <a:off x="4456805" y="4276445"/>
              <a:ext cx="771347" cy="262535"/>
            </a:xfrm>
            <a:prstGeom prst="straightConnector1">
              <a:avLst/>
            </a:prstGeom>
            <a:ln w="9525">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5337149" y="4419600"/>
              <a:ext cx="838200" cy="4572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sv-SE" sz="800" dirty="0">
                  <a:solidFill>
                    <a:schemeClr val="tx1"/>
                  </a:solidFill>
                </a:rPr>
                <a:t>Test Leaders on site</a:t>
              </a:r>
            </a:p>
          </p:txBody>
        </p:sp>
        <p:sp>
          <p:nvSpPr>
            <p:cNvPr id="44" name="Oval 43"/>
            <p:cNvSpPr/>
            <p:nvPr/>
          </p:nvSpPr>
          <p:spPr>
            <a:xfrm>
              <a:off x="5105400" y="3886200"/>
              <a:ext cx="838200" cy="4572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sv-SE" sz="800" dirty="0" smtClean="0">
                  <a:solidFill>
                    <a:schemeClr val="tx1"/>
                  </a:solidFill>
                </a:rPr>
                <a:t>Test Leaders on site</a:t>
              </a:r>
            </a:p>
          </p:txBody>
        </p:sp>
        <p:cxnSp>
          <p:nvCxnSpPr>
            <p:cNvPr id="53" name="Straight Arrow Connector 52"/>
            <p:cNvCxnSpPr>
              <a:stCxn id="46" idx="2"/>
            </p:cNvCxnSpPr>
            <p:nvPr/>
          </p:nvCxnSpPr>
          <p:spPr>
            <a:xfrm flipH="1">
              <a:off x="4731957" y="4648200"/>
              <a:ext cx="605192" cy="228600"/>
            </a:xfrm>
            <a:prstGeom prst="straightConnector1">
              <a:avLst/>
            </a:prstGeom>
            <a:ln w="9525">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7" idx="2"/>
            </p:cNvCxnSpPr>
            <p:nvPr/>
          </p:nvCxnSpPr>
          <p:spPr>
            <a:xfrm flipH="1" flipV="1">
              <a:off x="4842478" y="5095873"/>
              <a:ext cx="567722" cy="85727"/>
            </a:xfrm>
            <a:prstGeom prst="straightConnector1">
              <a:avLst/>
            </a:prstGeom>
            <a:ln w="9525">
              <a:solidFill>
                <a:schemeClr val="bg1">
                  <a:lumMod val="75000"/>
                </a:schemeClr>
              </a:solidFill>
              <a:prstDash val="dash"/>
              <a:headEnd type="triangle" w="med" len="med"/>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a:hlinkClick r:id="rId5" action="ppaction://hlinksldjump" tooltip="Go To Menu"/>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6800" y="5867400"/>
            <a:ext cx="488058" cy="488058"/>
          </a:xfrm>
          <a:prstGeom prst="rect">
            <a:avLst/>
          </a:prstGeom>
        </p:spPr>
      </p:pic>
    </p:spTree>
    <p:extLst>
      <p:ext uri="{BB962C8B-B14F-4D97-AF65-F5344CB8AC3E}">
        <p14:creationId xmlns:p14="http://schemas.microsoft.com/office/powerpoint/2010/main" val="32515258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Managing Truck Functions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7754" y="1295400"/>
            <a:ext cx="5829039" cy="2826791"/>
          </a:xfrm>
          <a:prstGeom prst="rect">
            <a:avLst/>
          </a:prstGeom>
        </p:spPr>
      </p:pic>
      <p:sp>
        <p:nvSpPr>
          <p:cNvPr id="5" name="TextBox 4"/>
          <p:cNvSpPr txBox="1"/>
          <p:nvPr/>
        </p:nvSpPr>
        <p:spPr>
          <a:xfrm>
            <a:off x="152400" y="1295400"/>
            <a:ext cx="2386754" cy="707886"/>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sv-SE" sz="1000" dirty="0" smtClean="0"/>
              <a:t>On this page it is also possible to get an overview of the Truck function status for a selected vehicle with a certain software package.</a:t>
            </a:r>
            <a:endParaRPr lang="sv-SE" sz="1000" i="1" dirty="0" smtClean="0"/>
          </a:p>
        </p:txBody>
      </p:sp>
      <p:cxnSp>
        <p:nvCxnSpPr>
          <p:cNvPr id="7" name="Straight Arrow Connector 6"/>
          <p:cNvCxnSpPr/>
          <p:nvPr/>
        </p:nvCxnSpPr>
        <p:spPr>
          <a:xfrm>
            <a:off x="7391400" y="1143000"/>
            <a:ext cx="838200" cy="506343"/>
          </a:xfrm>
          <a:prstGeom prst="straightConnector1">
            <a:avLst/>
          </a:prstGeom>
          <a:ln w="127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858000" y="1153076"/>
            <a:ext cx="838200" cy="506343"/>
          </a:xfrm>
          <a:prstGeom prst="straightConnector1">
            <a:avLst/>
          </a:prstGeom>
          <a:ln w="127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096000" y="1142999"/>
            <a:ext cx="838200" cy="506343"/>
          </a:xfrm>
          <a:prstGeom prst="straightConnector1">
            <a:avLst/>
          </a:prstGeom>
          <a:ln w="127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895600" y="1153076"/>
            <a:ext cx="838200" cy="506343"/>
          </a:xfrm>
          <a:prstGeom prst="straightConnector1">
            <a:avLst/>
          </a:prstGeom>
          <a:ln w="127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1" name="Picture 10">
            <a:hlinkClick r:id="rId3" action="ppaction://hlinksldjump" tooltip="Go To Menu"/>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41269358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Reports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136175" cy="4483928"/>
          </a:xfrm>
          <a:prstGeom prst="rect">
            <a:avLst/>
          </a:prstGeom>
        </p:spPr>
      </p:pic>
      <p:sp>
        <p:nvSpPr>
          <p:cNvPr id="5" name="TextBox 4"/>
          <p:cNvSpPr txBox="1"/>
          <p:nvPr/>
        </p:nvSpPr>
        <p:spPr>
          <a:xfrm>
            <a:off x="233881" y="1981200"/>
            <a:ext cx="2386754" cy="1477328"/>
          </a:xfrm>
          <a:prstGeom prst="rect">
            <a:avLst/>
          </a:prstGeom>
          <a:noFill/>
        </p:spPr>
        <p:txBody>
          <a:bodyPr wrap="square" rtlCol="0">
            <a:spAutoFit/>
          </a:bodyPr>
          <a:lstStyle/>
          <a:p>
            <a:pPr marL="285750" indent="-285750">
              <a:buAutoNum type="romanLcPeriod"/>
            </a:pPr>
            <a:r>
              <a:rPr lang="sv-SE" sz="1000" dirty="0" smtClean="0"/>
              <a:t>Select product class to load the truck function list.</a:t>
            </a:r>
          </a:p>
          <a:p>
            <a:pPr marL="285750" indent="-285750">
              <a:buAutoNum type="romanLcPeriod"/>
            </a:pPr>
            <a:r>
              <a:rPr lang="sv-SE" sz="1000" dirty="0" smtClean="0"/>
              <a:t>Select the truck functions to be present in your report.</a:t>
            </a:r>
          </a:p>
          <a:p>
            <a:pPr marL="285750" indent="-285750">
              <a:buAutoNum type="romanLcPeriod"/>
            </a:pPr>
            <a:r>
              <a:rPr lang="sv-SE" sz="1000" dirty="0" smtClean="0"/>
              <a:t>Select the software package.</a:t>
            </a:r>
          </a:p>
          <a:p>
            <a:pPr marL="285750" indent="-285750">
              <a:buAutoNum type="romanLcPeriod"/>
            </a:pPr>
            <a:r>
              <a:rPr lang="sv-SE" sz="1000" dirty="0" smtClean="0"/>
              <a:t>Select the vehicle.</a:t>
            </a:r>
          </a:p>
          <a:p>
            <a:pPr marL="285750" indent="-285750">
              <a:buAutoNum type="romanLcPeriod"/>
            </a:pPr>
            <a:r>
              <a:rPr lang="sv-SE" sz="1000" dirty="0" smtClean="0"/>
              <a:t>Select how to group the TF’s.</a:t>
            </a:r>
          </a:p>
          <a:p>
            <a:pPr marL="285750" indent="-285750">
              <a:buAutoNum type="romanLcPeriod"/>
            </a:pPr>
            <a:r>
              <a:rPr lang="sv-SE" sz="1000" dirty="0" smtClean="0"/>
              <a:t>Press ”Create Report” to start generating the xl-report. </a:t>
            </a:r>
            <a:endParaRPr lang="sv-SE" sz="1000" i="1" dirty="0" smtClean="0"/>
          </a:p>
        </p:txBody>
      </p:sp>
      <p:grpSp>
        <p:nvGrpSpPr>
          <p:cNvPr id="9" name="Group 8"/>
          <p:cNvGrpSpPr/>
          <p:nvPr/>
        </p:nvGrpSpPr>
        <p:grpSpPr>
          <a:xfrm>
            <a:off x="152400" y="1295400"/>
            <a:ext cx="2590800" cy="685800"/>
            <a:chOff x="152400" y="1295400"/>
            <a:chExt cx="2590800" cy="685800"/>
          </a:xfrm>
        </p:grpSpPr>
        <p:sp>
          <p:nvSpPr>
            <p:cNvPr id="4" name="TextBox 3"/>
            <p:cNvSpPr txBox="1"/>
            <p:nvPr/>
          </p:nvSpPr>
          <p:spPr>
            <a:xfrm>
              <a:off x="152400" y="1295400"/>
              <a:ext cx="2386754"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sv-SE" sz="1000" dirty="0" smtClean="0"/>
                <a:t>Select the report you want to generate from the report menu.</a:t>
              </a:r>
              <a:endParaRPr lang="sv-SE" sz="1000" i="1" dirty="0" smtClean="0"/>
            </a:p>
          </p:txBody>
        </p:sp>
        <p:cxnSp>
          <p:nvCxnSpPr>
            <p:cNvPr id="7" name="Straight Arrow Connector 6"/>
            <p:cNvCxnSpPr/>
            <p:nvPr/>
          </p:nvCxnSpPr>
          <p:spPr>
            <a:xfrm>
              <a:off x="1600200" y="1600200"/>
              <a:ext cx="1143000" cy="381000"/>
            </a:xfrm>
            <a:prstGeom prst="straightConnector1">
              <a:avLst/>
            </a:prstGeom>
            <a:ln>
              <a:headEnd type="none" w="med" len="med"/>
              <a:tailEnd type="triangle"/>
            </a:ln>
          </p:spPr>
          <p:style>
            <a:lnRef idx="2">
              <a:schemeClr val="accent5"/>
            </a:lnRef>
            <a:fillRef idx="0">
              <a:schemeClr val="accent5"/>
            </a:fillRef>
            <a:effectRef idx="1">
              <a:schemeClr val="accent5"/>
            </a:effectRef>
            <a:fontRef idx="minor">
              <a:schemeClr val="tx1"/>
            </a:fontRef>
          </p:style>
        </p:cxnSp>
      </p:grpSp>
      <p:sp>
        <p:nvSpPr>
          <p:cNvPr id="10" name="TextBox 9"/>
          <p:cNvSpPr txBox="1"/>
          <p:nvPr/>
        </p:nvSpPr>
        <p:spPr>
          <a:xfrm>
            <a:off x="220656" y="745580"/>
            <a:ext cx="2599238" cy="276999"/>
          </a:xfrm>
          <a:prstGeom prst="rect">
            <a:avLst/>
          </a:prstGeom>
          <a:noFill/>
        </p:spPr>
        <p:txBody>
          <a:bodyPr wrap="none" rtlCol="0">
            <a:spAutoFit/>
          </a:bodyPr>
          <a:lstStyle/>
          <a:p>
            <a:r>
              <a:rPr lang="sv-SE" sz="1200" b="1" i="1" dirty="0" smtClean="0">
                <a:solidFill>
                  <a:srgbClr val="0070C0"/>
                </a:solidFill>
              </a:rPr>
              <a:t>Individual Truck Function Report</a:t>
            </a:r>
          </a:p>
        </p:txBody>
      </p:sp>
      <p:pic>
        <p:nvPicPr>
          <p:cNvPr id="11" name="Picture 10">
            <a:hlinkClick r:id="rId3" action="ppaction://hlinksldjump" tooltip="Go To Menu"/>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24142280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Reports</a:t>
            </a:r>
          </a:p>
        </p:txBody>
      </p:sp>
      <p:sp>
        <p:nvSpPr>
          <p:cNvPr id="3" name="TextBox 2"/>
          <p:cNvSpPr txBox="1"/>
          <p:nvPr/>
        </p:nvSpPr>
        <p:spPr>
          <a:xfrm>
            <a:off x="220656" y="745580"/>
            <a:ext cx="2599238" cy="276999"/>
          </a:xfrm>
          <a:prstGeom prst="rect">
            <a:avLst/>
          </a:prstGeom>
          <a:noFill/>
        </p:spPr>
        <p:txBody>
          <a:bodyPr wrap="none" rtlCol="0">
            <a:spAutoFit/>
          </a:bodyPr>
          <a:lstStyle/>
          <a:p>
            <a:r>
              <a:rPr lang="sv-SE" sz="1200" b="1" i="1" dirty="0" smtClean="0">
                <a:solidFill>
                  <a:srgbClr val="0070C0"/>
                </a:solidFill>
              </a:rPr>
              <a:t>Individual Truck Function Report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295400"/>
            <a:ext cx="6858000" cy="4557365"/>
          </a:xfrm>
          <a:prstGeom prst="rect">
            <a:avLst/>
          </a:prstGeom>
        </p:spPr>
      </p:pic>
      <p:pic>
        <p:nvPicPr>
          <p:cNvPr id="5" name="Picture 4">
            <a:hlinkClick r:id="rId3" action="ppaction://hlinksldjump" tooltip="Go To Menu"/>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15759013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rgbClr val="B1BCC8">
                    <a:lumMod val="50000"/>
                  </a:srgbClr>
                </a:solidFill>
              </a:rPr>
              <a:t>Reports</a:t>
            </a:r>
          </a:p>
        </p:txBody>
      </p:sp>
      <p:sp>
        <p:nvSpPr>
          <p:cNvPr id="5" name="TextBox 4"/>
          <p:cNvSpPr txBox="1"/>
          <p:nvPr/>
        </p:nvSpPr>
        <p:spPr>
          <a:xfrm>
            <a:off x="233881" y="1981200"/>
            <a:ext cx="2386754" cy="1323439"/>
          </a:xfrm>
          <a:prstGeom prst="rect">
            <a:avLst/>
          </a:prstGeom>
          <a:noFill/>
        </p:spPr>
        <p:txBody>
          <a:bodyPr wrap="square" rtlCol="0">
            <a:spAutoFit/>
          </a:bodyPr>
          <a:lstStyle/>
          <a:p>
            <a:pPr marL="285750" indent="-285750">
              <a:buFontTx/>
              <a:buAutoNum type="romanLcPeriod"/>
            </a:pPr>
            <a:r>
              <a:rPr lang="sv-SE" sz="1000" dirty="0" smtClean="0">
                <a:solidFill>
                  <a:srgbClr val="000000"/>
                </a:solidFill>
              </a:rPr>
              <a:t>Select product class to load the truck function list.</a:t>
            </a:r>
          </a:p>
          <a:p>
            <a:pPr marL="285750" indent="-285750">
              <a:buFontTx/>
              <a:buAutoNum type="romanLcPeriod"/>
            </a:pPr>
            <a:r>
              <a:rPr lang="sv-SE" sz="1000" dirty="0" smtClean="0">
                <a:solidFill>
                  <a:srgbClr val="000000"/>
                </a:solidFill>
              </a:rPr>
              <a:t>Select the truck functions to be present in your report.</a:t>
            </a:r>
          </a:p>
          <a:p>
            <a:pPr marL="285750" indent="-285750">
              <a:buFontTx/>
              <a:buAutoNum type="romanLcPeriod"/>
            </a:pPr>
            <a:r>
              <a:rPr lang="sv-SE" sz="1000" dirty="0" smtClean="0">
                <a:solidFill>
                  <a:srgbClr val="000000"/>
                </a:solidFill>
              </a:rPr>
              <a:t>Select the software package.</a:t>
            </a:r>
          </a:p>
          <a:p>
            <a:pPr marL="285750" indent="-285750">
              <a:buFontTx/>
              <a:buAutoNum type="romanLcPeriod"/>
            </a:pPr>
            <a:r>
              <a:rPr lang="sv-SE" sz="1000" dirty="0" smtClean="0">
                <a:solidFill>
                  <a:srgbClr val="000000"/>
                </a:solidFill>
              </a:rPr>
              <a:t>Select how to group the TF’s.</a:t>
            </a:r>
          </a:p>
          <a:p>
            <a:pPr marL="285750" indent="-285750">
              <a:buFontTx/>
              <a:buAutoNum type="romanLcPeriod"/>
            </a:pPr>
            <a:r>
              <a:rPr lang="sv-SE" sz="1000" dirty="0" smtClean="0">
                <a:solidFill>
                  <a:srgbClr val="000000"/>
                </a:solidFill>
              </a:rPr>
              <a:t>Press ”Create Report” to start generating the xl-report. </a:t>
            </a:r>
            <a:endParaRPr lang="sv-SE" sz="1000" i="1" dirty="0" smtClean="0">
              <a:solidFill>
                <a:srgbClr val="000000"/>
              </a:solidFill>
            </a:endParaRPr>
          </a:p>
        </p:txBody>
      </p:sp>
      <p:sp>
        <p:nvSpPr>
          <p:cNvPr id="10" name="TextBox 9"/>
          <p:cNvSpPr txBox="1"/>
          <p:nvPr/>
        </p:nvSpPr>
        <p:spPr>
          <a:xfrm>
            <a:off x="220656" y="745580"/>
            <a:ext cx="2240870" cy="276999"/>
          </a:xfrm>
          <a:prstGeom prst="rect">
            <a:avLst/>
          </a:prstGeom>
          <a:noFill/>
        </p:spPr>
        <p:txBody>
          <a:bodyPr wrap="none" rtlCol="0">
            <a:spAutoFit/>
          </a:bodyPr>
          <a:lstStyle/>
          <a:p>
            <a:r>
              <a:rPr lang="sv-SE" sz="1200" b="1" i="1" dirty="0" smtClean="0">
                <a:solidFill>
                  <a:srgbClr val="0070C0"/>
                </a:solidFill>
              </a:rPr>
              <a:t>Total Truck Function Report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136175" cy="4483928"/>
          </a:xfrm>
          <a:prstGeom prst="rect">
            <a:avLst/>
          </a:prstGeom>
        </p:spPr>
      </p:pic>
      <p:pic>
        <p:nvPicPr>
          <p:cNvPr id="7" name="Picture 6">
            <a:hlinkClick r:id="rId3" action="ppaction://hlinksldjump" tooltip="Go To Menu"/>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41808988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rgbClr val="B1BCC8">
                    <a:lumMod val="50000"/>
                  </a:srgbClr>
                </a:solidFill>
              </a:rPr>
              <a:t>Reports</a:t>
            </a:r>
          </a:p>
        </p:txBody>
      </p:sp>
      <p:sp>
        <p:nvSpPr>
          <p:cNvPr id="3" name="TextBox 2"/>
          <p:cNvSpPr txBox="1"/>
          <p:nvPr/>
        </p:nvSpPr>
        <p:spPr>
          <a:xfrm>
            <a:off x="220656" y="745580"/>
            <a:ext cx="2599238" cy="276999"/>
          </a:xfrm>
          <a:prstGeom prst="rect">
            <a:avLst/>
          </a:prstGeom>
          <a:noFill/>
        </p:spPr>
        <p:txBody>
          <a:bodyPr wrap="none" rtlCol="0">
            <a:spAutoFit/>
          </a:bodyPr>
          <a:lstStyle/>
          <a:p>
            <a:r>
              <a:rPr lang="sv-SE" sz="1200" b="1" i="1" dirty="0" smtClean="0">
                <a:solidFill>
                  <a:srgbClr val="0070C0"/>
                </a:solidFill>
              </a:rPr>
              <a:t>Individual Truck Function Report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295400"/>
            <a:ext cx="4572000" cy="5032594"/>
          </a:xfrm>
          <a:prstGeom prst="rect">
            <a:avLst/>
          </a:prstGeom>
        </p:spPr>
      </p:pic>
      <p:pic>
        <p:nvPicPr>
          <p:cNvPr id="6" name="Picture 5">
            <a:hlinkClick r:id="rId3" action="ppaction://hlinksldjump" tooltip="Go To Menu"/>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20765431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Reports</a:t>
            </a:r>
          </a:p>
        </p:txBody>
      </p:sp>
      <p:sp>
        <p:nvSpPr>
          <p:cNvPr id="5" name="TextBox 4"/>
          <p:cNvSpPr txBox="1"/>
          <p:nvPr/>
        </p:nvSpPr>
        <p:spPr>
          <a:xfrm>
            <a:off x="233881" y="1981200"/>
            <a:ext cx="2386754" cy="1477328"/>
          </a:xfrm>
          <a:prstGeom prst="rect">
            <a:avLst/>
          </a:prstGeom>
          <a:noFill/>
        </p:spPr>
        <p:txBody>
          <a:bodyPr wrap="square" rtlCol="0">
            <a:spAutoFit/>
          </a:bodyPr>
          <a:lstStyle/>
          <a:p>
            <a:pPr marL="285750" indent="-285750">
              <a:buAutoNum type="romanLcPeriod"/>
            </a:pPr>
            <a:r>
              <a:rPr lang="sv-SE" sz="1000" dirty="0" smtClean="0"/>
              <a:t>Select product class to load the truck function list.</a:t>
            </a:r>
          </a:p>
          <a:p>
            <a:pPr marL="285750" indent="-285750">
              <a:buAutoNum type="romanLcPeriod"/>
            </a:pPr>
            <a:r>
              <a:rPr lang="sv-SE" sz="1000" dirty="0" smtClean="0"/>
              <a:t>Select the truck functions to be present in your report.</a:t>
            </a:r>
          </a:p>
          <a:p>
            <a:pPr marL="285750" indent="-285750">
              <a:buAutoNum type="romanLcPeriod"/>
            </a:pPr>
            <a:r>
              <a:rPr lang="sv-SE" sz="1000" dirty="0" smtClean="0"/>
              <a:t>Select the old software package.</a:t>
            </a:r>
          </a:p>
          <a:p>
            <a:pPr marL="285750" indent="-285750">
              <a:buAutoNum type="romanLcPeriod"/>
            </a:pPr>
            <a:r>
              <a:rPr lang="sv-SE" sz="1000" dirty="0"/>
              <a:t>Select the </a:t>
            </a:r>
            <a:r>
              <a:rPr lang="sv-SE" sz="1000" dirty="0" smtClean="0"/>
              <a:t>new </a:t>
            </a:r>
            <a:r>
              <a:rPr lang="sv-SE" sz="1000" dirty="0"/>
              <a:t>software package.</a:t>
            </a:r>
          </a:p>
          <a:p>
            <a:pPr marL="285750" indent="-285750">
              <a:buAutoNum type="romanLcPeriod"/>
            </a:pPr>
            <a:r>
              <a:rPr lang="sv-SE" sz="1000" dirty="0" smtClean="0"/>
              <a:t>Select how to group the TF’s.</a:t>
            </a:r>
          </a:p>
          <a:p>
            <a:pPr marL="285750" indent="-285750">
              <a:buAutoNum type="romanLcPeriod"/>
            </a:pPr>
            <a:r>
              <a:rPr lang="sv-SE" sz="1000" dirty="0" smtClean="0"/>
              <a:t>Press ”Create Report” to start generating the xl-report. </a:t>
            </a:r>
            <a:endParaRPr lang="sv-SE" sz="1000" i="1" dirty="0" smtClean="0"/>
          </a:p>
        </p:txBody>
      </p:sp>
      <p:sp>
        <p:nvSpPr>
          <p:cNvPr id="10" name="TextBox 9"/>
          <p:cNvSpPr txBox="1"/>
          <p:nvPr/>
        </p:nvSpPr>
        <p:spPr>
          <a:xfrm>
            <a:off x="220656" y="745580"/>
            <a:ext cx="2599238" cy="276999"/>
          </a:xfrm>
          <a:prstGeom prst="rect">
            <a:avLst/>
          </a:prstGeom>
          <a:noFill/>
        </p:spPr>
        <p:txBody>
          <a:bodyPr wrap="none" rtlCol="0">
            <a:spAutoFit/>
          </a:bodyPr>
          <a:lstStyle/>
          <a:p>
            <a:r>
              <a:rPr lang="sv-SE" sz="1200" b="1" i="1" dirty="0" smtClean="0">
                <a:solidFill>
                  <a:srgbClr val="0070C0"/>
                </a:solidFill>
              </a:rPr>
              <a:t>Individual Truck Function Report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6999" y="1142999"/>
            <a:ext cx="5943599" cy="4481645"/>
          </a:xfrm>
          <a:prstGeom prst="rect">
            <a:avLst/>
          </a:prstGeom>
        </p:spPr>
      </p:pic>
      <p:pic>
        <p:nvPicPr>
          <p:cNvPr id="6" name="Picture 5">
            <a:hlinkClick r:id="rId3" action="ppaction://hlinksldjump" tooltip="Go To Menu"/>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17701938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Reports</a:t>
            </a:r>
          </a:p>
        </p:txBody>
      </p:sp>
      <p:sp>
        <p:nvSpPr>
          <p:cNvPr id="3" name="TextBox 2"/>
          <p:cNvSpPr txBox="1"/>
          <p:nvPr/>
        </p:nvSpPr>
        <p:spPr>
          <a:xfrm>
            <a:off x="220656" y="745580"/>
            <a:ext cx="2599238" cy="276999"/>
          </a:xfrm>
          <a:prstGeom prst="rect">
            <a:avLst/>
          </a:prstGeom>
          <a:noFill/>
        </p:spPr>
        <p:txBody>
          <a:bodyPr wrap="none" rtlCol="0">
            <a:spAutoFit/>
          </a:bodyPr>
          <a:lstStyle/>
          <a:p>
            <a:r>
              <a:rPr lang="sv-SE" sz="1200" b="1" i="1" dirty="0" smtClean="0">
                <a:solidFill>
                  <a:srgbClr val="0070C0"/>
                </a:solidFill>
              </a:rPr>
              <a:t>Individual Truck Function Report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655" y="1142999"/>
            <a:ext cx="3986839" cy="5153597"/>
          </a:xfrm>
          <a:prstGeom prst="rect">
            <a:avLst/>
          </a:prstGeom>
        </p:spPr>
      </p:pic>
      <p:pic>
        <p:nvPicPr>
          <p:cNvPr id="6" name="Picture 5">
            <a:hlinkClick r:id="rId3" action="ppaction://hlinksldjump" tooltip="Go To Menu"/>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28149566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Vehicle Localizer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914400"/>
            <a:ext cx="5850475" cy="4648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909362"/>
            <a:ext cx="2197909" cy="2855403"/>
          </a:xfrm>
          <a:prstGeom prst="rect">
            <a:avLst/>
          </a:prstGeom>
        </p:spPr>
      </p:pic>
      <p:sp>
        <p:nvSpPr>
          <p:cNvPr id="3" name="Oval 2"/>
          <p:cNvSpPr/>
          <p:nvPr/>
        </p:nvSpPr>
        <p:spPr>
          <a:xfrm>
            <a:off x="5715000" y="3733800"/>
            <a:ext cx="838200" cy="6096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000" smtClean="0">
              <a:solidFill>
                <a:schemeClr val="tx1"/>
              </a:solidFill>
            </a:endParaRPr>
          </a:p>
        </p:txBody>
      </p:sp>
      <p:pic>
        <p:nvPicPr>
          <p:cNvPr id="6" name="Picture 5">
            <a:hlinkClick r:id="rId4" action="ppaction://hlinksldjump" tooltip="Go To Menu"/>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39890592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Vehicle Specifications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420" y="1208018"/>
            <a:ext cx="5995371" cy="452068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2041180"/>
            <a:ext cx="3057878" cy="4131020"/>
          </a:xfrm>
          <a:prstGeom prst="rect">
            <a:avLst/>
          </a:prstGeom>
        </p:spPr>
      </p:pic>
      <p:sp>
        <p:nvSpPr>
          <p:cNvPr id="5" name="Oval 4"/>
          <p:cNvSpPr/>
          <p:nvPr/>
        </p:nvSpPr>
        <p:spPr>
          <a:xfrm>
            <a:off x="4953000" y="1507780"/>
            <a:ext cx="990600" cy="45216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000" smtClean="0">
              <a:solidFill>
                <a:schemeClr val="tx1"/>
              </a:solidFill>
            </a:endParaRPr>
          </a:p>
        </p:txBody>
      </p:sp>
      <p:sp>
        <p:nvSpPr>
          <p:cNvPr id="6" name="TextBox 5"/>
          <p:cNvSpPr txBox="1"/>
          <p:nvPr/>
        </p:nvSpPr>
        <p:spPr>
          <a:xfrm>
            <a:off x="6400800" y="1153837"/>
            <a:ext cx="2590800" cy="707886"/>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algn="ctr">
              <a:defRPr sz="8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sv-SE" dirty="0" smtClean="0">
                <a:solidFill>
                  <a:schemeClr val="tx1"/>
                </a:solidFill>
              </a:rPr>
              <a:t>To compare the PROTUS specification with the one imported to eFACTS, you can this function to edit the database directly.</a:t>
            </a:r>
            <a:endParaRPr lang="sv-SE" dirty="0">
              <a:solidFill>
                <a:schemeClr val="tx1"/>
              </a:solidFill>
            </a:endParaRPr>
          </a:p>
        </p:txBody>
      </p:sp>
      <p:sp>
        <p:nvSpPr>
          <p:cNvPr id="7" name="TextBox 6"/>
          <p:cNvSpPr txBox="1"/>
          <p:nvPr/>
        </p:nvSpPr>
        <p:spPr>
          <a:xfrm>
            <a:off x="254420" y="569858"/>
            <a:ext cx="5917780" cy="496941"/>
          </a:xfrm>
          <a:prstGeom prst="rect">
            <a:avLst/>
          </a:prstGeom>
          <a:solidFill>
            <a:schemeClr val="bg2">
              <a:lumMod val="20000"/>
              <a:lumOff val="80000"/>
            </a:schemeClr>
          </a:solidFill>
          <a:ln w="19050">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8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sv-SE" dirty="0" smtClean="0">
                <a:solidFill>
                  <a:schemeClr val="tx1"/>
                </a:solidFill>
              </a:rPr>
              <a:t>Vehicle specifications are used to filter out test cases that are not valid for a selected vehicle. Therefore it is important that the vehicle specifications are up to date. To add specifications for a new vehicle, use functions in the ”Tool Box”. Once added to eFACTS, updates is performed automatically</a:t>
            </a:r>
            <a:endParaRPr lang="sv-SE" dirty="0">
              <a:solidFill>
                <a:schemeClr val="tx1"/>
              </a:solidFill>
            </a:endParaRPr>
          </a:p>
        </p:txBody>
      </p:sp>
      <p:pic>
        <p:nvPicPr>
          <p:cNvPr id="8" name="Picture 7">
            <a:hlinkClick r:id="rId4" action="ppaction://hlinksldjump" tooltip="Go To Menu"/>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26463963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Vehicle Planner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514600"/>
            <a:ext cx="5638800" cy="2738025"/>
          </a:xfrm>
          <a:prstGeom prst="rect">
            <a:avLst/>
          </a:prstGeom>
        </p:spPr>
      </p:pic>
      <p:sp>
        <p:nvSpPr>
          <p:cNvPr id="6" name="TextBox 5"/>
          <p:cNvSpPr txBox="1"/>
          <p:nvPr/>
        </p:nvSpPr>
        <p:spPr>
          <a:xfrm>
            <a:off x="228600" y="1845850"/>
            <a:ext cx="2743200" cy="338554"/>
          </a:xfrm>
          <a:prstGeom prst="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8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sv-SE" dirty="0"/>
              <a:t>The bars shows the percentage of the total amount of available test cases covered by the selected vehicles.</a:t>
            </a:r>
          </a:p>
        </p:txBody>
      </p:sp>
      <p:cxnSp>
        <p:nvCxnSpPr>
          <p:cNvPr id="13" name="Straight Arrow Connector 12"/>
          <p:cNvCxnSpPr>
            <a:stCxn id="5" idx="3"/>
          </p:cNvCxnSpPr>
          <p:nvPr/>
        </p:nvCxnSpPr>
        <p:spPr>
          <a:xfrm>
            <a:off x="1752600" y="3714335"/>
            <a:ext cx="609600" cy="248065"/>
          </a:xfrm>
          <a:prstGeom prst="straightConnector1">
            <a:avLst/>
          </a:prstGeom>
          <a:ln w="127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228600" y="1845850"/>
            <a:ext cx="5049352" cy="2268950"/>
            <a:chOff x="228600" y="1845850"/>
            <a:chExt cx="5049352" cy="2268950"/>
          </a:xfrm>
        </p:grpSpPr>
        <p:sp>
          <p:nvSpPr>
            <p:cNvPr id="7" name="TextBox 6"/>
            <p:cNvSpPr txBox="1"/>
            <p:nvPr/>
          </p:nvSpPr>
          <p:spPr>
            <a:xfrm>
              <a:off x="228600" y="2661459"/>
              <a:ext cx="1676400" cy="453067"/>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algn="ctr">
                <a:defRPr sz="8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sv-SE" dirty="0">
                  <a:solidFill>
                    <a:schemeClr val="tx1"/>
                  </a:solidFill>
                </a:rPr>
                <a:t>List of the test cases not covered by the selected vehicles.</a:t>
              </a:r>
            </a:p>
          </p:txBody>
        </p:sp>
        <p:sp>
          <p:nvSpPr>
            <p:cNvPr id="8" name="TextBox 7"/>
            <p:cNvSpPr txBox="1"/>
            <p:nvPr/>
          </p:nvSpPr>
          <p:spPr>
            <a:xfrm>
              <a:off x="3581400" y="2061533"/>
              <a:ext cx="1696552" cy="33855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algn="ctr">
                <a:defRPr sz="8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sv-SE" dirty="0">
                  <a:solidFill>
                    <a:schemeClr val="tx1"/>
                  </a:solidFill>
                </a:rPr>
                <a:t>Use filter to show coverage for the different tests.</a:t>
              </a:r>
            </a:p>
          </p:txBody>
        </p:sp>
        <p:sp>
          <p:nvSpPr>
            <p:cNvPr id="14" name="TextBox 13"/>
            <p:cNvSpPr txBox="1"/>
            <p:nvPr/>
          </p:nvSpPr>
          <p:spPr>
            <a:xfrm>
              <a:off x="236787" y="1845850"/>
              <a:ext cx="2743200" cy="33855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algn="ctr">
                <a:defRPr sz="8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sv-SE" dirty="0">
                  <a:solidFill>
                    <a:schemeClr val="tx1"/>
                  </a:solidFill>
                </a:rPr>
                <a:t>The bars shows the percentage of the total amount of available test cases covered by the selected vehicles.</a:t>
              </a:r>
            </a:p>
          </p:txBody>
        </p:sp>
        <p:cxnSp>
          <p:nvCxnSpPr>
            <p:cNvPr id="16" name="Straight Arrow Connector 15"/>
            <p:cNvCxnSpPr/>
            <p:nvPr/>
          </p:nvCxnSpPr>
          <p:spPr>
            <a:xfrm>
              <a:off x="1905000" y="2887992"/>
              <a:ext cx="1676400" cy="1226808"/>
            </a:xfrm>
            <a:prstGeom prst="straightConnector1">
              <a:avLst/>
            </a:prstGeom>
            <a:ln>
              <a:headEnd type="none" w="med" len="med"/>
              <a:tailEnd type="triangle"/>
            </a:ln>
          </p:spPr>
          <p:style>
            <a:lnRef idx="2">
              <a:schemeClr val="accent5"/>
            </a:lnRef>
            <a:fillRef idx="0">
              <a:schemeClr val="accent5"/>
            </a:fillRef>
            <a:effectRef idx="1">
              <a:schemeClr val="accent5"/>
            </a:effectRef>
            <a:fontRef idx="minor">
              <a:schemeClr val="tx1"/>
            </a:fontRef>
          </p:style>
        </p:cxnSp>
        <p:cxnSp>
          <p:nvCxnSpPr>
            <p:cNvPr id="18" name="Straight Arrow Connector 17"/>
            <p:cNvCxnSpPr/>
            <p:nvPr/>
          </p:nvCxnSpPr>
          <p:spPr>
            <a:xfrm>
              <a:off x="2387390" y="2184404"/>
              <a:ext cx="1676400" cy="1226808"/>
            </a:xfrm>
            <a:prstGeom prst="straightConnector1">
              <a:avLst/>
            </a:prstGeom>
            <a:ln>
              <a:headEnd type="none" w="med" len="med"/>
              <a:tailEnd type="triangle"/>
            </a:ln>
          </p:spPr>
          <p:style>
            <a:lnRef idx="2">
              <a:schemeClr val="accent5"/>
            </a:lnRef>
            <a:fillRef idx="0">
              <a:schemeClr val="accent5"/>
            </a:fillRef>
            <a:effectRef idx="1">
              <a:schemeClr val="accent5"/>
            </a:effectRef>
            <a:fontRef idx="minor">
              <a:schemeClr val="tx1"/>
            </a:fontRef>
          </p:style>
        </p:cxnSp>
        <p:cxnSp>
          <p:nvCxnSpPr>
            <p:cNvPr id="19" name="Straight Arrow Connector 18"/>
            <p:cNvCxnSpPr/>
            <p:nvPr/>
          </p:nvCxnSpPr>
          <p:spPr>
            <a:xfrm>
              <a:off x="4343400" y="2413394"/>
              <a:ext cx="457200" cy="1131664"/>
            </a:xfrm>
            <a:prstGeom prst="straightConnector1">
              <a:avLst/>
            </a:prstGeom>
            <a:ln>
              <a:headEnd type="none" w="med" len="med"/>
              <a:tailEnd type="triangle"/>
            </a:ln>
          </p:spPr>
          <p:style>
            <a:lnRef idx="2">
              <a:schemeClr val="accent5"/>
            </a:lnRef>
            <a:fillRef idx="0">
              <a:schemeClr val="accent5"/>
            </a:fillRef>
            <a:effectRef idx="1">
              <a:schemeClr val="accent5"/>
            </a:effectRef>
            <a:fontRef idx="minor">
              <a:schemeClr val="tx1"/>
            </a:fontRef>
          </p:style>
        </p:cxnSp>
      </p:grpSp>
      <p:grpSp>
        <p:nvGrpSpPr>
          <p:cNvPr id="23" name="Group 22"/>
          <p:cNvGrpSpPr/>
          <p:nvPr/>
        </p:nvGrpSpPr>
        <p:grpSpPr>
          <a:xfrm>
            <a:off x="5715000" y="3760857"/>
            <a:ext cx="3276600" cy="2541787"/>
            <a:chOff x="5715000" y="3760857"/>
            <a:chExt cx="3276600" cy="2541787"/>
          </a:xfrm>
        </p:grpSpPr>
        <p:sp>
          <p:nvSpPr>
            <p:cNvPr id="11" name="TextBox 10"/>
            <p:cNvSpPr txBox="1"/>
            <p:nvPr/>
          </p:nvSpPr>
          <p:spPr>
            <a:xfrm>
              <a:off x="7785625" y="3760857"/>
              <a:ext cx="1205975" cy="707886"/>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algn="ctr">
                <a:defRPr sz="8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sv-SE" dirty="0">
                  <a:solidFill>
                    <a:schemeClr val="tx1"/>
                  </a:solidFill>
                </a:rPr>
                <a:t>Confidence bar shows how many test cases are redundant for each vehicle. Press button to view details.</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5486400"/>
              <a:ext cx="2881840" cy="816244"/>
            </a:xfrm>
            <a:prstGeom prst="rect">
              <a:avLst/>
            </a:prstGeom>
          </p:spPr>
        </p:pic>
        <p:cxnSp>
          <p:nvCxnSpPr>
            <p:cNvPr id="22" name="Straight Arrow Connector 21"/>
            <p:cNvCxnSpPr/>
            <p:nvPr/>
          </p:nvCxnSpPr>
          <p:spPr>
            <a:xfrm flipH="1">
              <a:off x="7155920" y="4473759"/>
              <a:ext cx="1226080" cy="248065"/>
            </a:xfrm>
            <a:prstGeom prst="straightConnector1">
              <a:avLst/>
            </a:prstGeom>
            <a:ln>
              <a:headEnd type="none" w="med" len="med"/>
              <a:tailEnd type="triangle"/>
            </a:ln>
          </p:spPr>
          <p:style>
            <a:lnRef idx="2">
              <a:schemeClr val="accent5"/>
            </a:lnRef>
            <a:fillRef idx="0">
              <a:schemeClr val="accent5"/>
            </a:fillRef>
            <a:effectRef idx="1">
              <a:schemeClr val="accent5"/>
            </a:effectRef>
            <a:fontRef idx="minor">
              <a:schemeClr val="tx1"/>
            </a:fontRef>
          </p:style>
        </p:cxnSp>
        <p:cxnSp>
          <p:nvCxnSpPr>
            <p:cNvPr id="24" name="Straight Arrow Connector 23"/>
            <p:cNvCxnSpPr>
              <a:stCxn id="11" idx="2"/>
            </p:cNvCxnSpPr>
            <p:nvPr/>
          </p:nvCxnSpPr>
          <p:spPr>
            <a:xfrm flipH="1">
              <a:off x="8153401" y="4468743"/>
              <a:ext cx="235212" cy="1474857"/>
            </a:xfrm>
            <a:prstGeom prst="straightConnector1">
              <a:avLst/>
            </a:prstGeom>
            <a:ln>
              <a:headEnd type="none" w="med" len="med"/>
              <a:tailEnd type="triangle"/>
            </a:ln>
          </p:spPr>
          <p:style>
            <a:lnRef idx="2">
              <a:schemeClr val="accent5"/>
            </a:lnRef>
            <a:fillRef idx="0">
              <a:schemeClr val="accent5"/>
            </a:fillRef>
            <a:effectRef idx="1">
              <a:schemeClr val="accent5"/>
            </a:effectRef>
            <a:fontRef idx="minor">
              <a:schemeClr val="tx1"/>
            </a:fontRef>
          </p:style>
        </p:cxnSp>
      </p:grpSp>
      <p:grpSp>
        <p:nvGrpSpPr>
          <p:cNvPr id="20" name="Group 19"/>
          <p:cNvGrpSpPr/>
          <p:nvPr/>
        </p:nvGrpSpPr>
        <p:grpSpPr>
          <a:xfrm>
            <a:off x="4561294" y="685800"/>
            <a:ext cx="4430306" cy="3733800"/>
            <a:chOff x="4561294" y="685800"/>
            <a:chExt cx="4430306" cy="3733800"/>
          </a:xfrm>
        </p:grpSpPr>
        <p:sp>
          <p:nvSpPr>
            <p:cNvPr id="9" name="TextBox 8"/>
            <p:cNvSpPr txBox="1"/>
            <p:nvPr/>
          </p:nvSpPr>
          <p:spPr>
            <a:xfrm>
              <a:off x="4561294" y="685800"/>
              <a:ext cx="2743200" cy="830997"/>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algn="ctr">
                <a:defRPr sz="8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sv-SE" dirty="0">
                  <a:solidFill>
                    <a:schemeClr val="tx1"/>
                  </a:solidFill>
                </a:rPr>
                <a:t>The bars shows the percentage of the total amount of available truck functions covered by the selected vehicles. At least one test case shall be available for the truck function to be considered as covered.</a:t>
              </a:r>
            </a:p>
            <a:p>
              <a:r>
                <a:rPr lang="sv-SE" dirty="0">
                  <a:solidFill>
                    <a:schemeClr val="tx1"/>
                  </a:solidFill>
                </a:rPr>
                <a:t>The number in parentesis represents all truck functions (not filtered by product class).</a:t>
              </a:r>
            </a:p>
          </p:txBody>
        </p:sp>
        <p:sp>
          <p:nvSpPr>
            <p:cNvPr id="10" name="TextBox 9"/>
            <p:cNvSpPr txBox="1"/>
            <p:nvPr/>
          </p:nvSpPr>
          <p:spPr>
            <a:xfrm>
              <a:off x="6248400" y="1616667"/>
              <a:ext cx="2743200" cy="584775"/>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algn="ctr">
                <a:defRPr sz="8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sv-SE" dirty="0">
                  <a:solidFill>
                    <a:schemeClr val="tx1"/>
                  </a:solidFill>
                </a:rPr>
                <a:t>The list shows the amount of covered test cases for each truck function. If not covered at all, it will be marked red. You can select to view only unhandled truck functions or comlete list.</a:t>
              </a:r>
            </a:p>
          </p:txBody>
        </p:sp>
        <p:cxnSp>
          <p:nvCxnSpPr>
            <p:cNvPr id="27" name="Straight Arrow Connector 26"/>
            <p:cNvCxnSpPr/>
            <p:nvPr/>
          </p:nvCxnSpPr>
          <p:spPr>
            <a:xfrm flipH="1">
              <a:off x="6324600" y="2213791"/>
              <a:ext cx="1323739" cy="2205809"/>
            </a:xfrm>
            <a:prstGeom prst="straightConnector1">
              <a:avLst/>
            </a:prstGeom>
            <a:ln>
              <a:headEnd type="none" w="med" len="med"/>
              <a:tailEnd type="triangle"/>
            </a:ln>
          </p:spPr>
          <p:style>
            <a:lnRef idx="2">
              <a:schemeClr val="accent5"/>
            </a:lnRef>
            <a:fillRef idx="0">
              <a:schemeClr val="accent5"/>
            </a:fillRef>
            <a:effectRef idx="1">
              <a:schemeClr val="accent5"/>
            </a:effectRef>
            <a:fontRef idx="minor">
              <a:schemeClr val="tx1"/>
            </a:fontRef>
          </p:style>
        </p:cxnSp>
        <p:cxnSp>
          <p:nvCxnSpPr>
            <p:cNvPr id="29" name="Straight Arrow Connector 28"/>
            <p:cNvCxnSpPr/>
            <p:nvPr/>
          </p:nvCxnSpPr>
          <p:spPr>
            <a:xfrm flipH="1">
              <a:off x="5791200" y="1516797"/>
              <a:ext cx="141695" cy="1894415"/>
            </a:xfrm>
            <a:prstGeom prst="straightConnector1">
              <a:avLst/>
            </a:prstGeom>
            <a:ln>
              <a:headEnd type="none" w="med" len="med"/>
              <a:tailEnd type="triangle"/>
            </a:ln>
          </p:spPr>
          <p:style>
            <a:lnRef idx="2">
              <a:schemeClr val="accent5"/>
            </a:lnRef>
            <a:fillRef idx="0">
              <a:schemeClr val="accent5"/>
            </a:fillRef>
            <a:effectRef idx="1">
              <a:schemeClr val="accent5"/>
            </a:effectRef>
            <a:fontRef idx="minor">
              <a:schemeClr val="tx1"/>
            </a:fontRef>
          </p:style>
        </p:cxnSp>
      </p:grpSp>
      <p:sp>
        <p:nvSpPr>
          <p:cNvPr id="31" name="TextBox 30"/>
          <p:cNvSpPr txBox="1"/>
          <p:nvPr/>
        </p:nvSpPr>
        <p:spPr>
          <a:xfrm>
            <a:off x="239936" y="533400"/>
            <a:ext cx="2884264" cy="983397"/>
          </a:xfrm>
          <a:prstGeom prst="rect">
            <a:avLst/>
          </a:prstGeom>
          <a:solidFill>
            <a:schemeClr val="accent1">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8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sv-SE" dirty="0" smtClean="0">
                <a:solidFill>
                  <a:schemeClr val="accent5">
                    <a:lumMod val="75000"/>
                  </a:schemeClr>
                </a:solidFill>
              </a:rPr>
              <a:t>The vehicle planner is used to get an overview of the test case coverage for different vehicles or a combination of vehicles whithin the same product class.</a:t>
            </a:r>
          </a:p>
          <a:p>
            <a:pPr algn="l"/>
            <a:r>
              <a:rPr lang="sv-SE" dirty="0" smtClean="0">
                <a:solidFill>
                  <a:schemeClr val="accent5">
                    <a:lumMod val="75000"/>
                  </a:schemeClr>
                </a:solidFill>
              </a:rPr>
              <a:t>It uses the vehicle specification to filter out test cases not valid for the selected vehicles. </a:t>
            </a:r>
            <a:endParaRPr lang="sv-SE" dirty="0">
              <a:solidFill>
                <a:schemeClr val="accent5">
                  <a:lumMod val="75000"/>
                </a:schemeClr>
              </a:solidFill>
            </a:endParaRPr>
          </a:p>
        </p:txBody>
      </p:sp>
      <p:grpSp>
        <p:nvGrpSpPr>
          <p:cNvPr id="12" name="Group 11"/>
          <p:cNvGrpSpPr/>
          <p:nvPr/>
        </p:nvGrpSpPr>
        <p:grpSpPr>
          <a:xfrm>
            <a:off x="228600" y="3545058"/>
            <a:ext cx="2773072" cy="666259"/>
            <a:chOff x="228600" y="3545058"/>
            <a:chExt cx="2773072" cy="666259"/>
          </a:xfrm>
        </p:grpSpPr>
        <p:sp>
          <p:nvSpPr>
            <p:cNvPr id="5" name="TextBox 4"/>
            <p:cNvSpPr txBox="1"/>
            <p:nvPr/>
          </p:nvSpPr>
          <p:spPr>
            <a:xfrm>
              <a:off x="228600" y="3545058"/>
              <a:ext cx="1524000" cy="338554"/>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defPPr>
                <a:defRPr lang="en-US"/>
              </a:defPPr>
              <a:lvl1pPr algn="ctr">
                <a:defRPr sz="8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sv-SE" dirty="0">
                  <a:solidFill>
                    <a:schemeClr val="tx1"/>
                  </a:solidFill>
                </a:rPr>
                <a:t>Drag n’ Drop to select vehicles.</a:t>
              </a:r>
            </a:p>
          </p:txBody>
        </p:sp>
        <p:cxnSp>
          <p:nvCxnSpPr>
            <p:cNvPr id="15" name="Straight Arrow Connector 14"/>
            <p:cNvCxnSpPr/>
            <p:nvPr/>
          </p:nvCxnSpPr>
          <p:spPr>
            <a:xfrm>
              <a:off x="1760787" y="3714335"/>
              <a:ext cx="609600" cy="248065"/>
            </a:xfrm>
            <a:prstGeom prst="straightConnector1">
              <a:avLst/>
            </a:prstGeom>
            <a:ln>
              <a:headEnd type="none" w="med" len="med"/>
              <a:tailEnd type="triangle"/>
            </a:ln>
          </p:spPr>
          <p:style>
            <a:lnRef idx="2">
              <a:schemeClr val="accent5"/>
            </a:lnRef>
            <a:fillRef idx="0">
              <a:schemeClr val="accent5"/>
            </a:fillRef>
            <a:effectRef idx="1">
              <a:schemeClr val="accent5"/>
            </a:effectRef>
            <a:fontRef idx="minor">
              <a:schemeClr val="tx1"/>
            </a:fontRef>
          </p:style>
        </p:cxnSp>
        <p:sp>
          <p:nvSpPr>
            <p:cNvPr id="3" name="Arc 2"/>
            <p:cNvSpPr/>
            <p:nvPr/>
          </p:nvSpPr>
          <p:spPr>
            <a:xfrm rot="16200000">
              <a:off x="2465931" y="3675576"/>
              <a:ext cx="457200" cy="614282"/>
            </a:xfrm>
            <a:prstGeom prst="arc">
              <a:avLst>
                <a:gd name="adj1" fmla="val 16200000"/>
                <a:gd name="adj2" fmla="val 4854277"/>
              </a:avLst>
            </a:prstGeom>
            <a:ln>
              <a:headEnd type="none" w="med" len="med"/>
              <a:tailEnd type="triangle" w="med" len="med"/>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sv-SE"/>
            </a:p>
          </p:txBody>
        </p:sp>
      </p:grpSp>
      <p:pic>
        <p:nvPicPr>
          <p:cNvPr id="28" name="Picture 27">
            <a:hlinkClick r:id="rId4" action="ppaction://hlinksldjump" tooltip="Go To Menu"/>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303379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2690812" cy="1376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28600" y="152400"/>
            <a:ext cx="8839200" cy="304800"/>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r>
              <a:rPr lang="sv-SE" sz="1400" b="1" i="1" dirty="0" smtClean="0">
                <a:solidFill>
                  <a:schemeClr val="accent1">
                    <a:lumMod val="50000"/>
                  </a:schemeClr>
                </a:solidFill>
              </a:rPr>
              <a:t>Access</a:t>
            </a:r>
          </a:p>
        </p:txBody>
      </p:sp>
      <p:sp>
        <p:nvSpPr>
          <p:cNvPr id="4" name="TextBox 3"/>
          <p:cNvSpPr txBox="1"/>
          <p:nvPr/>
        </p:nvSpPr>
        <p:spPr>
          <a:xfrm>
            <a:off x="282129" y="914399"/>
            <a:ext cx="5737671" cy="400110"/>
          </a:xfrm>
          <a:prstGeom prst="rect">
            <a:avLst/>
          </a:prstGeom>
          <a:noFill/>
        </p:spPr>
        <p:txBody>
          <a:bodyPr wrap="square" rtlCol="0">
            <a:spAutoFit/>
          </a:bodyPr>
          <a:lstStyle/>
          <a:p>
            <a:r>
              <a:rPr lang="sv-SE" sz="1000" dirty="0" smtClean="0"/>
              <a:t>You log on to the application by using your Volvo network credentials. If you don’t have access to the PVT Manager you can apply for it by using the link at the bottom of the Log In form.</a:t>
            </a:r>
          </a:p>
        </p:txBody>
      </p:sp>
      <p:pic>
        <p:nvPicPr>
          <p:cNvPr id="5" name="Picture 4">
            <a:hlinkClick r:id="rId3" action="ppaction://hlinksldjump" tooltip="Go To Menu"/>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grpSp>
        <p:nvGrpSpPr>
          <p:cNvPr id="9" name="Group 8"/>
          <p:cNvGrpSpPr/>
          <p:nvPr/>
        </p:nvGrpSpPr>
        <p:grpSpPr>
          <a:xfrm>
            <a:off x="2590800" y="2743200"/>
            <a:ext cx="5638800" cy="2809397"/>
            <a:chOff x="2590800" y="2743200"/>
            <a:chExt cx="5638800" cy="2809397"/>
          </a:xfrm>
        </p:grpSpPr>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4400" y="2782963"/>
              <a:ext cx="3505200" cy="2769634"/>
            </a:xfrm>
            <a:prstGeom prst="rect">
              <a:avLst/>
            </a:prstGeom>
          </p:spPr>
        </p:pic>
        <p:cxnSp>
          <p:nvCxnSpPr>
            <p:cNvPr id="8" name="Straight Arrow Connector 7"/>
            <p:cNvCxnSpPr/>
            <p:nvPr/>
          </p:nvCxnSpPr>
          <p:spPr>
            <a:xfrm>
              <a:off x="2590800" y="2743200"/>
              <a:ext cx="2057400" cy="1219200"/>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spTree>
    <p:extLst>
      <p:ext uri="{BB962C8B-B14F-4D97-AF65-F5344CB8AC3E}">
        <p14:creationId xmlns:p14="http://schemas.microsoft.com/office/powerpoint/2010/main" val="79840163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762000"/>
            <a:ext cx="7147753" cy="5407800"/>
          </a:xfrm>
          <a:prstGeom prst="rect">
            <a:avLst/>
          </a:prstGeom>
        </p:spPr>
      </p:pic>
      <p:sp>
        <p:nvSpPr>
          <p:cNvPr id="2" name="Rectangle 1"/>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Vehicle Planner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2514600"/>
            <a:ext cx="4444583" cy="3255776"/>
          </a:xfrm>
          <a:prstGeom prst="rect">
            <a:avLst/>
          </a:prstGeom>
        </p:spPr>
      </p:pic>
      <p:pic>
        <p:nvPicPr>
          <p:cNvPr id="5" name="Picture 4">
            <a:hlinkClick r:id="rId4" action="ppaction://hlinksldjump" tooltip="Go To Menu"/>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13486344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Tools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838200"/>
            <a:ext cx="7010400" cy="5303882"/>
          </a:xfrm>
          <a:prstGeom prst="rect">
            <a:avLst/>
          </a:prstGeom>
        </p:spPr>
      </p:pic>
      <p:pic>
        <p:nvPicPr>
          <p:cNvPr id="4" name="Picture 3">
            <a:hlinkClick r:id="rId3" action="ppaction://hlinksldjump" tooltip="Go To Menu"/>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17999702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6952" y="1444439"/>
            <a:ext cx="5501523" cy="4194361"/>
          </a:xfrm>
          <a:prstGeom prst="rect">
            <a:avLst/>
          </a:prstGeom>
        </p:spPr>
      </p:pic>
      <p:sp>
        <p:nvSpPr>
          <p:cNvPr id="2" name="Rectangle 1"/>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Managing Test Cases – Main View</a:t>
            </a:r>
          </a:p>
        </p:txBody>
      </p:sp>
      <p:grpSp>
        <p:nvGrpSpPr>
          <p:cNvPr id="11" name="Group 10"/>
          <p:cNvGrpSpPr/>
          <p:nvPr/>
        </p:nvGrpSpPr>
        <p:grpSpPr>
          <a:xfrm>
            <a:off x="331652" y="866714"/>
            <a:ext cx="690600" cy="248458"/>
            <a:chOff x="5070372" y="803641"/>
            <a:chExt cx="690600" cy="24845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0372" y="844085"/>
              <a:ext cx="187428" cy="18742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1416" y="823499"/>
              <a:ext cx="228600" cy="2286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2372" y="803641"/>
              <a:ext cx="228600" cy="228600"/>
            </a:xfrm>
            <a:prstGeom prst="rect">
              <a:avLst/>
            </a:prstGeom>
          </p:spPr>
        </p:pic>
      </p:grpSp>
      <p:grpSp>
        <p:nvGrpSpPr>
          <p:cNvPr id="50" name="Group 49"/>
          <p:cNvGrpSpPr/>
          <p:nvPr/>
        </p:nvGrpSpPr>
        <p:grpSpPr>
          <a:xfrm>
            <a:off x="1089719" y="1840708"/>
            <a:ext cx="3663556" cy="990600"/>
            <a:chOff x="-434281" y="-210580"/>
            <a:chExt cx="3663556" cy="990600"/>
          </a:xfrm>
        </p:grpSpPr>
        <p:sp>
          <p:nvSpPr>
            <p:cNvPr id="51" name="Rectangle 50"/>
            <p:cNvSpPr/>
            <p:nvPr/>
          </p:nvSpPr>
          <p:spPr>
            <a:xfrm>
              <a:off x="684314" y="-210580"/>
              <a:ext cx="2544961" cy="9906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sv-SE" sz="1200" dirty="0" smtClean="0">
                  <a:solidFill>
                    <a:schemeClr val="tx1"/>
                  </a:solidFill>
                </a:rPr>
                <a:t>Start by loading the test cases from the database.</a:t>
              </a:r>
            </a:p>
          </p:txBody>
        </p:sp>
        <p:cxnSp>
          <p:nvCxnSpPr>
            <p:cNvPr id="52" name="Straight Arrow Connector 51"/>
            <p:cNvCxnSpPr>
              <a:stCxn id="51" idx="1"/>
            </p:cNvCxnSpPr>
            <p:nvPr/>
          </p:nvCxnSpPr>
          <p:spPr>
            <a:xfrm flipH="1" flipV="1">
              <a:off x="-434281" y="-96488"/>
              <a:ext cx="1118595" cy="381208"/>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pic>
        <p:nvPicPr>
          <p:cNvPr id="12" name="Picture 11">
            <a:hlinkClick r:id="rId6" action="ppaction://hlinksldjump" tooltip="Go To Menu"/>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228216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Managing Test Cases – Main View</a:t>
            </a:r>
          </a:p>
        </p:txBody>
      </p:sp>
      <p:grpSp>
        <p:nvGrpSpPr>
          <p:cNvPr id="9" name="Group 8"/>
          <p:cNvGrpSpPr/>
          <p:nvPr/>
        </p:nvGrpSpPr>
        <p:grpSpPr>
          <a:xfrm>
            <a:off x="457200" y="905478"/>
            <a:ext cx="8463441" cy="1622770"/>
            <a:chOff x="457200" y="905478"/>
            <a:chExt cx="8463441" cy="162277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162050"/>
              <a:ext cx="7696200" cy="190500"/>
            </a:xfrm>
            <a:prstGeom prst="rect">
              <a:avLst/>
            </a:prstGeom>
          </p:spPr>
        </p:pic>
        <p:sp>
          <p:nvSpPr>
            <p:cNvPr id="3" name="TextBox 2"/>
            <p:cNvSpPr txBox="1"/>
            <p:nvPr/>
          </p:nvSpPr>
          <p:spPr>
            <a:xfrm>
              <a:off x="457200" y="905478"/>
              <a:ext cx="1561646" cy="261610"/>
            </a:xfrm>
            <a:prstGeom prst="rect">
              <a:avLst/>
            </a:prstGeom>
            <a:noFill/>
          </p:spPr>
          <p:txBody>
            <a:bodyPr wrap="none" rtlCol="0">
              <a:spAutoFit/>
            </a:bodyPr>
            <a:lstStyle/>
            <a:p>
              <a:r>
                <a:rPr lang="sv-SE" sz="1050" dirty="0" smtClean="0"/>
                <a:t>Statusbar information:</a:t>
              </a:r>
            </a:p>
          </p:txBody>
        </p:sp>
        <p:sp>
          <p:nvSpPr>
            <p:cNvPr id="5" name="TextBox 4"/>
            <p:cNvSpPr txBox="1"/>
            <p:nvPr/>
          </p:nvSpPr>
          <p:spPr>
            <a:xfrm>
              <a:off x="457200" y="1905000"/>
              <a:ext cx="1489510" cy="377026"/>
            </a:xfrm>
            <a:prstGeom prst="rect">
              <a:avLst/>
            </a:prstGeom>
            <a:noFill/>
          </p:spPr>
          <p:txBody>
            <a:bodyPr wrap="none" rtlCol="0">
              <a:spAutoFit/>
            </a:bodyPr>
            <a:lstStyle/>
            <a:p>
              <a:r>
                <a:rPr lang="sv-SE" sz="1050" dirty="0" smtClean="0"/>
                <a:t>Test Case counter.</a:t>
              </a:r>
            </a:p>
            <a:p>
              <a:r>
                <a:rPr lang="sv-SE" sz="800" dirty="0" smtClean="0"/>
                <a:t>A=active, E=edit, P=pedning</a:t>
              </a:r>
            </a:p>
          </p:txBody>
        </p:sp>
        <p:sp>
          <p:nvSpPr>
            <p:cNvPr id="6" name="TextBox 5"/>
            <p:cNvSpPr txBox="1"/>
            <p:nvPr/>
          </p:nvSpPr>
          <p:spPr>
            <a:xfrm>
              <a:off x="2286000" y="1905000"/>
              <a:ext cx="2143536" cy="377026"/>
            </a:xfrm>
            <a:prstGeom prst="rect">
              <a:avLst/>
            </a:prstGeom>
            <a:noFill/>
          </p:spPr>
          <p:txBody>
            <a:bodyPr wrap="none" rtlCol="0">
              <a:spAutoFit/>
            </a:bodyPr>
            <a:lstStyle/>
            <a:p>
              <a:r>
                <a:rPr lang="sv-SE" sz="1050" dirty="0" smtClean="0"/>
                <a:t>Database connection.</a:t>
              </a:r>
            </a:p>
            <a:p>
              <a:r>
                <a:rPr lang="sv-SE" sz="800" dirty="0" smtClean="0"/>
                <a:t>Tells which database you are connected to</a:t>
              </a:r>
            </a:p>
          </p:txBody>
        </p:sp>
        <p:sp>
          <p:nvSpPr>
            <p:cNvPr id="7" name="TextBox 6"/>
            <p:cNvSpPr txBox="1"/>
            <p:nvPr/>
          </p:nvSpPr>
          <p:spPr>
            <a:xfrm>
              <a:off x="5067640" y="1905000"/>
              <a:ext cx="1409360" cy="377026"/>
            </a:xfrm>
            <a:prstGeom prst="rect">
              <a:avLst/>
            </a:prstGeom>
            <a:noFill/>
          </p:spPr>
          <p:txBody>
            <a:bodyPr wrap="none" rtlCol="0">
              <a:spAutoFit/>
            </a:bodyPr>
            <a:lstStyle/>
            <a:p>
              <a:r>
                <a:rPr lang="sv-SE" sz="1050" dirty="0" smtClean="0"/>
                <a:t>Log In information</a:t>
              </a:r>
            </a:p>
            <a:p>
              <a:r>
                <a:rPr lang="sv-SE" sz="800" dirty="0" smtClean="0"/>
                <a:t>User, User rights and roles</a:t>
              </a:r>
            </a:p>
          </p:txBody>
        </p:sp>
        <p:sp>
          <p:nvSpPr>
            <p:cNvPr id="8" name="TextBox 7"/>
            <p:cNvSpPr txBox="1"/>
            <p:nvPr/>
          </p:nvSpPr>
          <p:spPr>
            <a:xfrm>
              <a:off x="6934200" y="1905000"/>
              <a:ext cx="1986441" cy="623248"/>
            </a:xfrm>
            <a:prstGeom prst="rect">
              <a:avLst/>
            </a:prstGeom>
            <a:noFill/>
          </p:spPr>
          <p:txBody>
            <a:bodyPr wrap="none" rtlCol="0">
              <a:spAutoFit/>
            </a:bodyPr>
            <a:lstStyle/>
            <a:p>
              <a:r>
                <a:rPr lang="sv-SE" sz="1050" dirty="0" smtClean="0"/>
                <a:t>Job indicator</a:t>
              </a:r>
            </a:p>
            <a:p>
              <a:r>
                <a:rPr lang="sv-SE" sz="800" dirty="0" smtClean="0"/>
                <a:t>This area indicates if there are any new</a:t>
              </a:r>
            </a:p>
            <a:p>
              <a:r>
                <a:rPr lang="sv-SE" sz="800" dirty="0" smtClean="0"/>
                <a:t> jobs to attend to.</a:t>
              </a:r>
            </a:p>
            <a:p>
              <a:r>
                <a:rPr lang="sv-SE" sz="800" dirty="0" smtClean="0"/>
                <a:t>(See JobHandler)</a:t>
              </a:r>
            </a:p>
          </p:txBody>
        </p:sp>
        <p:cxnSp>
          <p:nvCxnSpPr>
            <p:cNvPr id="10" name="Straight Arrow Connector 9"/>
            <p:cNvCxnSpPr>
              <a:stCxn id="5" idx="0"/>
            </p:cNvCxnSpPr>
            <p:nvPr/>
          </p:nvCxnSpPr>
          <p:spPr>
            <a:xfrm flipH="1" flipV="1">
              <a:off x="1066801" y="1447800"/>
              <a:ext cx="135154" cy="457200"/>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cxnSp>
          <p:nvCxnSpPr>
            <p:cNvPr id="17" name="Straight Arrow Connector 16"/>
            <p:cNvCxnSpPr/>
            <p:nvPr/>
          </p:nvCxnSpPr>
          <p:spPr>
            <a:xfrm flipH="1" flipV="1">
              <a:off x="2743200" y="1400889"/>
              <a:ext cx="146376" cy="457200"/>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sp>
          <p:nvSpPr>
            <p:cNvPr id="18" name="Left Brace 17"/>
            <p:cNvSpPr/>
            <p:nvPr/>
          </p:nvSpPr>
          <p:spPr>
            <a:xfrm rot="16200000" flipV="1">
              <a:off x="6248400" y="364941"/>
              <a:ext cx="228600" cy="2362200"/>
            </a:xfrm>
            <a:prstGeom prst="leftBrac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19" name="Straight Arrow Connector 18"/>
            <p:cNvCxnSpPr/>
            <p:nvPr/>
          </p:nvCxnSpPr>
          <p:spPr>
            <a:xfrm flipV="1">
              <a:off x="5772320" y="1660341"/>
              <a:ext cx="552280" cy="244659"/>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cxnSp>
          <p:nvCxnSpPr>
            <p:cNvPr id="21" name="Straight Arrow Connector 20"/>
            <p:cNvCxnSpPr/>
            <p:nvPr/>
          </p:nvCxnSpPr>
          <p:spPr>
            <a:xfrm flipV="1">
              <a:off x="7687794" y="1447800"/>
              <a:ext cx="160806" cy="457200"/>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pic>
        <p:nvPicPr>
          <p:cNvPr id="15" name="Picture 14">
            <a:hlinkClick r:id="rId3" action="ppaction://hlinksldjump" tooltip="Go To Menu"/>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17401859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Managing Test Cases – Main View</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953" y="1444440"/>
            <a:ext cx="5342847" cy="4201524"/>
          </a:xfrm>
          <a:prstGeom prst="rect">
            <a:avLst/>
          </a:prstGeom>
        </p:spPr>
      </p:pic>
      <p:grpSp>
        <p:nvGrpSpPr>
          <p:cNvPr id="4" name="Group 3"/>
          <p:cNvGrpSpPr/>
          <p:nvPr/>
        </p:nvGrpSpPr>
        <p:grpSpPr>
          <a:xfrm>
            <a:off x="838200" y="2552908"/>
            <a:ext cx="3663556" cy="990600"/>
            <a:chOff x="838200" y="2552908"/>
            <a:chExt cx="3663556" cy="990600"/>
          </a:xfrm>
        </p:grpSpPr>
        <p:sp>
          <p:nvSpPr>
            <p:cNvPr id="5" name="Rectangle 4"/>
            <p:cNvSpPr/>
            <p:nvPr/>
          </p:nvSpPr>
          <p:spPr>
            <a:xfrm>
              <a:off x="1956795" y="2552908"/>
              <a:ext cx="2544961" cy="9906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sv-SE" sz="1200" dirty="0" smtClean="0">
                  <a:solidFill>
                    <a:schemeClr val="tx1"/>
                  </a:solidFill>
                </a:rPr>
                <a:t>Select a test case by clicking on the row selector.</a:t>
              </a:r>
            </a:p>
          </p:txBody>
        </p:sp>
        <p:cxnSp>
          <p:nvCxnSpPr>
            <p:cNvPr id="6" name="Straight Arrow Connector 5"/>
            <p:cNvCxnSpPr>
              <a:stCxn id="5" idx="1"/>
            </p:cNvCxnSpPr>
            <p:nvPr/>
          </p:nvCxnSpPr>
          <p:spPr>
            <a:xfrm flipH="1" flipV="1">
              <a:off x="838200" y="2667000"/>
              <a:ext cx="1118595" cy="381208"/>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grpSp>
        <p:nvGrpSpPr>
          <p:cNvPr id="7" name="Group 6"/>
          <p:cNvGrpSpPr/>
          <p:nvPr/>
        </p:nvGrpSpPr>
        <p:grpSpPr>
          <a:xfrm>
            <a:off x="6477000" y="1470259"/>
            <a:ext cx="2305267" cy="1158137"/>
            <a:chOff x="6477000" y="1470259"/>
            <a:chExt cx="2305267" cy="1158137"/>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1470259"/>
              <a:ext cx="2152867" cy="538217"/>
            </a:xfrm>
            <a:prstGeom prst="rect">
              <a:avLst/>
            </a:prstGeom>
          </p:spPr>
        </p:pic>
        <p:sp>
          <p:nvSpPr>
            <p:cNvPr id="9" name="TextBox 8"/>
            <p:cNvSpPr txBox="1"/>
            <p:nvPr/>
          </p:nvSpPr>
          <p:spPr>
            <a:xfrm>
              <a:off x="6477000" y="2043621"/>
              <a:ext cx="2133600" cy="584775"/>
            </a:xfrm>
            <a:prstGeom prst="rect">
              <a:avLst/>
            </a:prstGeom>
            <a:noFill/>
          </p:spPr>
          <p:txBody>
            <a:bodyPr wrap="square" rtlCol="0">
              <a:spAutoFit/>
            </a:bodyPr>
            <a:lstStyle/>
            <a:p>
              <a:r>
                <a:rPr lang="sv-SE" sz="800" dirty="0" smtClean="0"/>
                <a:t>The filter settings are saved and restored when loading the grid using ”Load Test Cases”. The restore to default settings use ”Load Test Cases Without Filters”.</a:t>
              </a:r>
            </a:p>
          </p:txBody>
        </p:sp>
      </p:grpSp>
      <p:grpSp>
        <p:nvGrpSpPr>
          <p:cNvPr id="13" name="Group 12"/>
          <p:cNvGrpSpPr/>
          <p:nvPr/>
        </p:nvGrpSpPr>
        <p:grpSpPr>
          <a:xfrm>
            <a:off x="4953000" y="1954800"/>
            <a:ext cx="4191001" cy="2988766"/>
            <a:chOff x="4953000" y="1954800"/>
            <a:chExt cx="4191001" cy="2988766"/>
          </a:xfrm>
        </p:grpSpPr>
        <p:sp>
          <p:nvSpPr>
            <p:cNvPr id="14" name="TextBox 13"/>
            <p:cNvSpPr txBox="1"/>
            <p:nvPr/>
          </p:nvSpPr>
          <p:spPr>
            <a:xfrm>
              <a:off x="6627331" y="4087742"/>
              <a:ext cx="2347207" cy="408058"/>
            </a:xfrm>
            <a:prstGeom prst="rect">
              <a:avLst/>
            </a:prstGeom>
            <a:noFill/>
          </p:spPr>
          <p:txBody>
            <a:bodyPr wrap="none" rtlCol="0">
              <a:spAutoFit/>
            </a:bodyPr>
            <a:lstStyle/>
            <a:p>
              <a:r>
                <a:rPr lang="sv-SE" sz="1000" dirty="0" smtClean="0"/>
                <a:t>Active: This test case is complete and </a:t>
              </a:r>
            </a:p>
            <a:p>
              <a:r>
                <a:rPr lang="sv-SE" sz="1000" dirty="0" smtClean="0"/>
                <a:t>can be used in sequences. </a:t>
              </a:r>
            </a:p>
          </p:txBody>
        </p:sp>
        <p:sp>
          <p:nvSpPr>
            <p:cNvPr id="15" name="TextBox 14"/>
            <p:cNvSpPr txBox="1"/>
            <p:nvPr/>
          </p:nvSpPr>
          <p:spPr>
            <a:xfrm>
              <a:off x="6627330" y="3543508"/>
              <a:ext cx="2318431" cy="408058"/>
            </a:xfrm>
            <a:prstGeom prst="rect">
              <a:avLst/>
            </a:prstGeom>
            <a:noFill/>
          </p:spPr>
          <p:txBody>
            <a:bodyPr wrap="none" rtlCol="0">
              <a:spAutoFit/>
            </a:bodyPr>
            <a:lstStyle/>
            <a:p>
              <a:r>
                <a:rPr lang="sv-SE" sz="1000" dirty="0" smtClean="0"/>
                <a:t>Edit: This test case is incomplete and </a:t>
              </a:r>
            </a:p>
            <a:p>
              <a:r>
                <a:rPr lang="sv-SE" sz="1000" dirty="0"/>
                <a:t>i</a:t>
              </a:r>
              <a:r>
                <a:rPr lang="sv-SE" sz="1000" dirty="0" smtClean="0"/>
                <a:t>s not available in sequences. </a:t>
              </a:r>
            </a:p>
          </p:txBody>
        </p:sp>
        <p:sp>
          <p:nvSpPr>
            <p:cNvPr id="16" name="TextBox 15"/>
            <p:cNvSpPr txBox="1"/>
            <p:nvPr/>
          </p:nvSpPr>
          <p:spPr>
            <a:xfrm>
              <a:off x="6656108" y="4535508"/>
              <a:ext cx="2487893" cy="408058"/>
            </a:xfrm>
            <a:prstGeom prst="rect">
              <a:avLst/>
            </a:prstGeom>
            <a:noFill/>
          </p:spPr>
          <p:txBody>
            <a:bodyPr wrap="none" rtlCol="0">
              <a:spAutoFit/>
            </a:bodyPr>
            <a:lstStyle/>
            <a:p>
              <a:r>
                <a:rPr lang="sv-SE" sz="1000" dirty="0" smtClean="0"/>
                <a:t>Pending: This test case is made inactive </a:t>
              </a:r>
            </a:p>
            <a:p>
              <a:r>
                <a:rPr lang="sv-SE" sz="1000" dirty="0"/>
                <a:t>a</a:t>
              </a:r>
              <a:r>
                <a:rPr lang="sv-SE" sz="1000" dirty="0" smtClean="0"/>
                <a:t>nd is not available in sequences.</a:t>
              </a:r>
            </a:p>
          </p:txBody>
        </p:sp>
        <p:sp>
          <p:nvSpPr>
            <p:cNvPr id="17" name="TextBox 16"/>
            <p:cNvSpPr txBox="1"/>
            <p:nvPr/>
          </p:nvSpPr>
          <p:spPr>
            <a:xfrm>
              <a:off x="6615767" y="2742302"/>
              <a:ext cx="1416478" cy="276999"/>
            </a:xfrm>
            <a:prstGeom prst="rect">
              <a:avLst/>
            </a:prstGeom>
            <a:noFill/>
          </p:spPr>
          <p:txBody>
            <a:bodyPr wrap="none" rtlCol="0">
              <a:spAutoFit/>
            </a:bodyPr>
            <a:lstStyle/>
            <a:p>
              <a:r>
                <a:rPr lang="sv-SE" sz="1200" b="1" i="1" dirty="0" smtClean="0"/>
                <a:t>Test Case Status</a:t>
              </a:r>
            </a:p>
          </p:txBody>
        </p:sp>
        <p:sp>
          <p:nvSpPr>
            <p:cNvPr id="18" name="TextBox 17"/>
            <p:cNvSpPr txBox="1"/>
            <p:nvPr/>
          </p:nvSpPr>
          <p:spPr>
            <a:xfrm>
              <a:off x="6615767" y="2940632"/>
              <a:ext cx="2320389" cy="553998"/>
            </a:xfrm>
            <a:prstGeom prst="rect">
              <a:avLst/>
            </a:prstGeom>
            <a:noFill/>
          </p:spPr>
          <p:txBody>
            <a:bodyPr wrap="square" rtlCol="0">
              <a:spAutoFit/>
            </a:bodyPr>
            <a:lstStyle/>
            <a:p>
              <a:r>
                <a:rPr lang="sv-SE" sz="1000" dirty="0" smtClean="0"/>
                <a:t>Old: This status is not shown in the main grid. Select a test case and press ”Single TC” to show history.</a:t>
              </a:r>
            </a:p>
          </p:txBody>
        </p:sp>
        <p:cxnSp>
          <p:nvCxnSpPr>
            <p:cNvPr id="19" name="Straight Arrow Connector 18"/>
            <p:cNvCxnSpPr/>
            <p:nvPr/>
          </p:nvCxnSpPr>
          <p:spPr>
            <a:xfrm flipH="1">
              <a:off x="5858553" y="3734152"/>
              <a:ext cx="768777" cy="0"/>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cxnSp>
          <p:nvCxnSpPr>
            <p:cNvPr id="20" name="Straight Arrow Connector 19"/>
            <p:cNvCxnSpPr/>
            <p:nvPr/>
          </p:nvCxnSpPr>
          <p:spPr>
            <a:xfrm flipH="1">
              <a:off x="5858553" y="4739537"/>
              <a:ext cx="768777" cy="0"/>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cxnSp>
          <p:nvCxnSpPr>
            <p:cNvPr id="21" name="Straight Arrow Connector 20"/>
            <p:cNvCxnSpPr/>
            <p:nvPr/>
          </p:nvCxnSpPr>
          <p:spPr>
            <a:xfrm flipH="1">
              <a:off x="5858553" y="4320883"/>
              <a:ext cx="768777" cy="0"/>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cxnSp>
          <p:nvCxnSpPr>
            <p:cNvPr id="22" name="Straight Arrow Connector 21"/>
            <p:cNvCxnSpPr/>
            <p:nvPr/>
          </p:nvCxnSpPr>
          <p:spPr>
            <a:xfrm flipH="1" flipV="1">
              <a:off x="4953000" y="1954800"/>
              <a:ext cx="1676401" cy="1169400"/>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grpSp>
        <p:nvGrpSpPr>
          <p:cNvPr id="23" name="Group 22"/>
          <p:cNvGrpSpPr/>
          <p:nvPr/>
        </p:nvGrpSpPr>
        <p:grpSpPr>
          <a:xfrm>
            <a:off x="838200" y="838200"/>
            <a:ext cx="4876800" cy="5218009"/>
            <a:chOff x="838200" y="838200"/>
            <a:chExt cx="4876800" cy="5218009"/>
          </a:xfrm>
        </p:grpSpPr>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5856" y="2008476"/>
              <a:ext cx="1691682" cy="4047733"/>
            </a:xfrm>
            <a:prstGeom prst="rect">
              <a:avLst/>
            </a:prstGeom>
          </p:spPr>
        </p:pic>
        <p:grpSp>
          <p:nvGrpSpPr>
            <p:cNvPr id="25" name="Group 24"/>
            <p:cNvGrpSpPr/>
            <p:nvPr/>
          </p:nvGrpSpPr>
          <p:grpSpPr>
            <a:xfrm>
              <a:off x="838200" y="838200"/>
              <a:ext cx="4876800" cy="1295400"/>
              <a:chOff x="838200" y="838200"/>
              <a:chExt cx="4876800" cy="1295400"/>
            </a:xfrm>
          </p:grpSpPr>
          <p:cxnSp>
            <p:nvCxnSpPr>
              <p:cNvPr id="26" name="Straight Arrow Connector 25"/>
              <p:cNvCxnSpPr/>
              <p:nvPr/>
            </p:nvCxnSpPr>
            <p:spPr>
              <a:xfrm flipH="1">
                <a:off x="838200" y="1273804"/>
                <a:ext cx="1143000" cy="859796"/>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sp>
            <p:nvSpPr>
              <p:cNvPr id="27" name="TextBox 26"/>
              <p:cNvSpPr txBox="1"/>
              <p:nvPr/>
            </p:nvSpPr>
            <p:spPr>
              <a:xfrm>
                <a:off x="1859621" y="838200"/>
                <a:ext cx="1747594" cy="377026"/>
              </a:xfrm>
              <a:prstGeom prst="rect">
                <a:avLst/>
              </a:prstGeom>
              <a:noFill/>
            </p:spPr>
            <p:txBody>
              <a:bodyPr wrap="none" rtlCol="0">
                <a:spAutoFit/>
              </a:bodyPr>
              <a:lstStyle/>
              <a:p>
                <a:r>
                  <a:rPr lang="sv-SE" sz="1050" i="1" dirty="0" smtClean="0"/>
                  <a:t>Column field chooser</a:t>
                </a:r>
              </a:p>
              <a:p>
                <a:r>
                  <a:rPr lang="sv-SE" sz="800" dirty="0" smtClean="0"/>
                  <a:t>Customize your column selections</a:t>
                </a:r>
                <a:endParaRPr lang="sv-SE" sz="900" dirty="0" smtClean="0"/>
              </a:p>
            </p:txBody>
          </p:sp>
          <p:cxnSp>
            <p:nvCxnSpPr>
              <p:cNvPr id="28" name="Straight Arrow Connector 27"/>
              <p:cNvCxnSpPr/>
              <p:nvPr/>
            </p:nvCxnSpPr>
            <p:spPr>
              <a:xfrm>
                <a:off x="3276600" y="1273805"/>
                <a:ext cx="2057400" cy="554995"/>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cxnSp>
            <p:nvCxnSpPr>
              <p:cNvPr id="29" name="Straight Arrow Connector 28"/>
              <p:cNvCxnSpPr/>
              <p:nvPr/>
            </p:nvCxnSpPr>
            <p:spPr>
              <a:xfrm>
                <a:off x="3352800" y="1273804"/>
                <a:ext cx="2362200" cy="554995"/>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grpSp>
      <p:pic>
        <p:nvPicPr>
          <p:cNvPr id="30" name="Picture 29">
            <a:hlinkClick r:id="rId5" action="ppaction://hlinksldjump" tooltip="Go To Menu"/>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21660982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Managing Test Cases – Editing</a:t>
            </a:r>
          </a:p>
        </p:txBody>
      </p:sp>
      <p:sp>
        <p:nvSpPr>
          <p:cNvPr id="4" name="TextBox 3"/>
          <p:cNvSpPr txBox="1"/>
          <p:nvPr/>
        </p:nvSpPr>
        <p:spPr>
          <a:xfrm>
            <a:off x="253160" y="717367"/>
            <a:ext cx="2242922" cy="261610"/>
          </a:xfrm>
          <a:prstGeom prst="rect">
            <a:avLst/>
          </a:prstGeom>
          <a:noFill/>
        </p:spPr>
        <p:txBody>
          <a:bodyPr wrap="none" rtlCol="0">
            <a:spAutoFit/>
          </a:bodyPr>
          <a:lstStyle/>
          <a:p>
            <a:r>
              <a:rPr lang="sv-SE" sz="1100" b="1" i="1" dirty="0" smtClean="0">
                <a:solidFill>
                  <a:srgbClr val="0070C0"/>
                </a:solidFill>
              </a:rPr>
              <a:t>Editing test cases in database:</a:t>
            </a:r>
          </a:p>
        </p:txBody>
      </p:sp>
      <p:grpSp>
        <p:nvGrpSpPr>
          <p:cNvPr id="9" name="Group 8"/>
          <p:cNvGrpSpPr/>
          <p:nvPr/>
        </p:nvGrpSpPr>
        <p:grpSpPr>
          <a:xfrm>
            <a:off x="2496082" y="717367"/>
            <a:ext cx="439644" cy="228600"/>
            <a:chOff x="1143000" y="1315258"/>
            <a:chExt cx="439644" cy="22860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335844"/>
              <a:ext cx="187428" cy="18742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044" y="1315258"/>
              <a:ext cx="228600" cy="228600"/>
            </a:xfrm>
            <a:prstGeom prst="rect">
              <a:avLst/>
            </a:prstGeom>
          </p:spPr>
        </p:pic>
      </p:grpSp>
      <p:sp>
        <p:nvSpPr>
          <p:cNvPr id="12" name="TextBox 11"/>
          <p:cNvSpPr txBox="1"/>
          <p:nvPr/>
        </p:nvSpPr>
        <p:spPr>
          <a:xfrm>
            <a:off x="285802" y="1049179"/>
            <a:ext cx="7327864" cy="400110"/>
          </a:xfrm>
          <a:prstGeom prst="rect">
            <a:avLst/>
          </a:prstGeom>
          <a:noFill/>
        </p:spPr>
        <p:txBody>
          <a:bodyPr wrap="square" rtlCol="0">
            <a:spAutoFit/>
          </a:bodyPr>
          <a:lstStyle/>
          <a:p>
            <a:r>
              <a:rPr lang="sv-SE" sz="1000" dirty="0" smtClean="0"/>
              <a:t>The menu items for editing test cases are marked with black folder symbols. You can use the ”Master Edit” menu in the toolbar or the context menu wich will appear if you right click on the grid after selecting a test case.</a:t>
            </a:r>
          </a:p>
        </p:txBody>
      </p:sp>
      <p:grpSp>
        <p:nvGrpSpPr>
          <p:cNvPr id="19" name="Group 18"/>
          <p:cNvGrpSpPr/>
          <p:nvPr/>
        </p:nvGrpSpPr>
        <p:grpSpPr>
          <a:xfrm>
            <a:off x="285802" y="1551658"/>
            <a:ext cx="3300788" cy="1711630"/>
            <a:chOff x="285802" y="1551658"/>
            <a:chExt cx="3300788" cy="1711630"/>
          </a:xfrm>
        </p:grpSpPr>
        <p:grpSp>
          <p:nvGrpSpPr>
            <p:cNvPr id="15" name="Group 14"/>
            <p:cNvGrpSpPr/>
            <p:nvPr/>
          </p:nvGrpSpPr>
          <p:grpSpPr>
            <a:xfrm>
              <a:off x="2056262" y="1551658"/>
              <a:ext cx="1530328" cy="1496186"/>
              <a:chOff x="285802" y="1449289"/>
              <a:chExt cx="1530328" cy="1496186"/>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524000"/>
                <a:ext cx="1358930" cy="1421475"/>
              </a:xfrm>
              <a:prstGeom prst="rect">
                <a:avLst/>
              </a:prstGeom>
            </p:spPr>
          </p:pic>
          <p:sp>
            <p:nvSpPr>
              <p:cNvPr id="13" name="Oval 12"/>
              <p:cNvSpPr/>
              <p:nvPr/>
            </p:nvSpPr>
            <p:spPr>
              <a:xfrm>
                <a:off x="285802" y="1449289"/>
                <a:ext cx="1390598" cy="597203"/>
              </a:xfrm>
              <a:prstGeom prst="ellipse">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000" smtClean="0">
                  <a:solidFill>
                    <a:schemeClr val="tx1"/>
                  </a:solidFill>
                </a:endParaRPr>
              </a:p>
            </p:txBody>
          </p:sp>
        </p:grpSp>
        <p:grpSp>
          <p:nvGrpSpPr>
            <p:cNvPr id="16" name="Group 15"/>
            <p:cNvGrpSpPr/>
            <p:nvPr/>
          </p:nvGrpSpPr>
          <p:grpSpPr>
            <a:xfrm>
              <a:off x="285802" y="1551658"/>
              <a:ext cx="1390598" cy="1036270"/>
              <a:chOff x="2172015" y="1500699"/>
              <a:chExt cx="1390598" cy="1036270"/>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4297" y="1556016"/>
                <a:ext cx="842857" cy="980953"/>
              </a:xfrm>
              <a:prstGeom prst="rect">
                <a:avLst/>
              </a:prstGeom>
            </p:spPr>
          </p:pic>
          <p:sp>
            <p:nvSpPr>
              <p:cNvPr id="14" name="Oval 13"/>
              <p:cNvSpPr/>
              <p:nvPr/>
            </p:nvSpPr>
            <p:spPr>
              <a:xfrm>
                <a:off x="2172015" y="1500699"/>
                <a:ext cx="1390598" cy="838200"/>
              </a:xfrm>
              <a:prstGeom prst="ellipse">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000" smtClean="0">
                  <a:solidFill>
                    <a:schemeClr val="tx1"/>
                  </a:solidFill>
                </a:endParaRPr>
              </a:p>
            </p:txBody>
          </p:sp>
        </p:grpSp>
        <p:sp>
          <p:nvSpPr>
            <p:cNvPr id="17" name="TextBox 16"/>
            <p:cNvSpPr txBox="1"/>
            <p:nvPr/>
          </p:nvSpPr>
          <p:spPr>
            <a:xfrm>
              <a:off x="628280" y="2602412"/>
              <a:ext cx="705642" cy="215444"/>
            </a:xfrm>
            <a:prstGeom prst="rect">
              <a:avLst/>
            </a:prstGeom>
            <a:noFill/>
          </p:spPr>
          <p:txBody>
            <a:bodyPr wrap="none" rtlCol="0">
              <a:spAutoFit/>
            </a:bodyPr>
            <a:lstStyle/>
            <a:p>
              <a:r>
                <a:rPr lang="sv-SE" sz="800" i="1" dirty="0" smtClean="0"/>
                <a:t>Master Edit</a:t>
              </a:r>
            </a:p>
          </p:txBody>
        </p:sp>
        <p:sp>
          <p:nvSpPr>
            <p:cNvPr id="18" name="TextBox 17"/>
            <p:cNvSpPr txBox="1"/>
            <p:nvPr/>
          </p:nvSpPr>
          <p:spPr>
            <a:xfrm>
              <a:off x="2236975" y="3047844"/>
              <a:ext cx="827471" cy="215444"/>
            </a:xfrm>
            <a:prstGeom prst="rect">
              <a:avLst/>
            </a:prstGeom>
            <a:noFill/>
          </p:spPr>
          <p:txBody>
            <a:bodyPr wrap="none" rtlCol="0">
              <a:spAutoFit/>
            </a:bodyPr>
            <a:lstStyle/>
            <a:p>
              <a:r>
                <a:rPr lang="sv-SE" sz="800" i="1" dirty="0" smtClean="0"/>
                <a:t>Context menu</a:t>
              </a:r>
            </a:p>
          </p:txBody>
        </p:sp>
      </p:grpSp>
      <p:grpSp>
        <p:nvGrpSpPr>
          <p:cNvPr id="3" name="Group 2"/>
          <p:cNvGrpSpPr/>
          <p:nvPr/>
        </p:nvGrpSpPr>
        <p:grpSpPr>
          <a:xfrm>
            <a:off x="3581400" y="2425441"/>
            <a:ext cx="5105400" cy="3635263"/>
            <a:chOff x="3733800" y="2425441"/>
            <a:chExt cx="5105400" cy="3635263"/>
          </a:xfrm>
        </p:grpSpPr>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33800" y="3352800"/>
              <a:ext cx="5105400" cy="2707904"/>
            </a:xfrm>
            <a:prstGeom prst="rect">
              <a:avLst/>
            </a:prstGeom>
          </p:spPr>
        </p:pic>
        <p:sp>
          <p:nvSpPr>
            <p:cNvPr id="22" name="TextBox 21"/>
            <p:cNvSpPr txBox="1"/>
            <p:nvPr/>
          </p:nvSpPr>
          <p:spPr>
            <a:xfrm>
              <a:off x="4065679" y="2425441"/>
              <a:ext cx="4262705" cy="784830"/>
            </a:xfrm>
            <a:prstGeom prst="rect">
              <a:avLst/>
            </a:prstGeom>
            <a:noFill/>
          </p:spPr>
          <p:txBody>
            <a:bodyPr wrap="none" rtlCol="0">
              <a:spAutoFit/>
            </a:bodyPr>
            <a:lstStyle/>
            <a:p>
              <a:r>
                <a:rPr lang="sv-SE" sz="900" dirty="0" smtClean="0"/>
                <a:t>The form for edting testcases can be opened in 3 different ways.</a:t>
              </a:r>
            </a:p>
            <a:p>
              <a:endParaRPr lang="sv-SE" sz="900" dirty="0" smtClean="0"/>
            </a:p>
            <a:p>
              <a:r>
                <a:rPr lang="sv-SE" sz="900" b="1" i="1" dirty="0" smtClean="0"/>
                <a:t>New Test Case:</a:t>
              </a:r>
              <a:r>
                <a:rPr lang="sv-SE" sz="900" dirty="0" smtClean="0"/>
                <a:t> 	Opens an empty form.</a:t>
              </a:r>
            </a:p>
            <a:p>
              <a:r>
                <a:rPr lang="sv-SE" sz="900" b="1" i="1" dirty="0" smtClean="0"/>
                <a:t>Copy To New:</a:t>
              </a:r>
              <a:r>
                <a:rPr lang="sv-SE" sz="900" dirty="0" smtClean="0"/>
                <a:t> 	Copies a selected test case into the form to use as a template.</a:t>
              </a:r>
            </a:p>
            <a:p>
              <a:r>
                <a:rPr lang="sv-SE" sz="900" b="1" i="1" dirty="0" smtClean="0"/>
                <a:t>Edit Test Case:	</a:t>
              </a:r>
              <a:r>
                <a:rPr lang="sv-SE" sz="900" dirty="0" smtClean="0"/>
                <a:t>Opens selected test case for editing.</a:t>
              </a:r>
            </a:p>
          </p:txBody>
        </p:sp>
      </p:grpSp>
      <p:sp>
        <p:nvSpPr>
          <p:cNvPr id="23" name="Action Button: Forward or Next 22">
            <a:hlinkClick r:id="" action="ppaction://hlinkshowjump?jump=nextslide" highlightClick="1"/>
          </p:cNvPr>
          <p:cNvSpPr/>
          <p:nvPr/>
        </p:nvSpPr>
        <p:spPr>
          <a:xfrm>
            <a:off x="8534400" y="180782"/>
            <a:ext cx="457293" cy="248036"/>
          </a:xfrm>
          <a:prstGeom prst="actionButtonForwardNex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000" smtClean="0">
              <a:solidFill>
                <a:schemeClr val="tx1"/>
              </a:solidFill>
            </a:endParaRPr>
          </a:p>
        </p:txBody>
      </p:sp>
      <p:pic>
        <p:nvPicPr>
          <p:cNvPr id="24" name="Picture 23">
            <a:hlinkClick r:id="rId7" action="ppaction://hlinksldjump" tooltip="Go To Menu"/>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15436400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914399"/>
            <a:ext cx="7848600" cy="4162897"/>
          </a:xfrm>
          <a:prstGeom prst="rect">
            <a:avLst/>
          </a:prstGeom>
        </p:spPr>
      </p:pic>
      <p:sp>
        <p:nvSpPr>
          <p:cNvPr id="2" name="Rectangle 1"/>
          <p:cNvSpPr/>
          <p:nvPr/>
        </p:nvSpPr>
        <p:spPr>
          <a:xfrm>
            <a:off x="228600" y="152400"/>
            <a:ext cx="8839200" cy="304800"/>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sv-SE" sz="1400" b="1" i="1" dirty="0" smtClean="0">
                <a:solidFill>
                  <a:schemeClr val="accent1">
                    <a:lumMod val="50000"/>
                  </a:schemeClr>
                </a:solidFill>
              </a:rPr>
              <a:t>Managing Test Cases – Editing</a:t>
            </a:r>
          </a:p>
        </p:txBody>
      </p:sp>
      <p:grpSp>
        <p:nvGrpSpPr>
          <p:cNvPr id="18" name="Group 17"/>
          <p:cNvGrpSpPr/>
          <p:nvPr/>
        </p:nvGrpSpPr>
        <p:grpSpPr>
          <a:xfrm>
            <a:off x="1600201" y="1295400"/>
            <a:ext cx="3733799" cy="2286000"/>
            <a:chOff x="1600201" y="1295400"/>
            <a:chExt cx="3733799" cy="2286000"/>
          </a:xfrm>
        </p:grpSpPr>
        <p:cxnSp>
          <p:nvCxnSpPr>
            <p:cNvPr id="8" name="Straight Arrow Connector 7"/>
            <p:cNvCxnSpPr/>
            <p:nvPr/>
          </p:nvCxnSpPr>
          <p:spPr>
            <a:xfrm flipH="1" flipV="1">
              <a:off x="1600201" y="1600200"/>
              <a:ext cx="838199" cy="990600"/>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sp>
          <p:nvSpPr>
            <p:cNvPr id="7" name="Rectangle 6"/>
            <p:cNvSpPr/>
            <p:nvPr/>
          </p:nvSpPr>
          <p:spPr>
            <a:xfrm>
              <a:off x="1905000" y="2590800"/>
              <a:ext cx="2544961" cy="9906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sv-SE" sz="1200" dirty="0" smtClean="0">
                  <a:solidFill>
                    <a:schemeClr val="tx1"/>
                  </a:solidFill>
                </a:rPr>
                <a:t>The groups marked in red are mandatory and has to be filled in to be able to use the test case.</a:t>
              </a:r>
            </a:p>
          </p:txBody>
        </p:sp>
        <p:cxnSp>
          <p:nvCxnSpPr>
            <p:cNvPr id="13" name="Straight Arrow Connector 12"/>
            <p:cNvCxnSpPr/>
            <p:nvPr/>
          </p:nvCxnSpPr>
          <p:spPr>
            <a:xfrm flipV="1">
              <a:off x="4343400" y="1295400"/>
              <a:ext cx="990600" cy="1295400"/>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cxnSp>
          <p:nvCxnSpPr>
            <p:cNvPr id="15" name="Straight Arrow Connector 14"/>
            <p:cNvCxnSpPr/>
            <p:nvPr/>
          </p:nvCxnSpPr>
          <p:spPr>
            <a:xfrm flipV="1">
              <a:off x="4449961" y="1752600"/>
              <a:ext cx="884039" cy="1143000"/>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cxnSp>
          <p:nvCxnSpPr>
            <p:cNvPr id="17" name="Straight Arrow Connector 16"/>
            <p:cNvCxnSpPr>
              <a:stCxn id="7" idx="3"/>
            </p:cNvCxnSpPr>
            <p:nvPr/>
          </p:nvCxnSpPr>
          <p:spPr>
            <a:xfrm flipV="1">
              <a:off x="4449961" y="2743200"/>
              <a:ext cx="884039" cy="342900"/>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grpSp>
      <p:grpSp>
        <p:nvGrpSpPr>
          <p:cNvPr id="27" name="Group 26"/>
          <p:cNvGrpSpPr/>
          <p:nvPr/>
        </p:nvGrpSpPr>
        <p:grpSpPr>
          <a:xfrm>
            <a:off x="244974" y="1600200"/>
            <a:ext cx="5522559" cy="3685852"/>
            <a:chOff x="244974" y="1600200"/>
            <a:chExt cx="5522559" cy="3685852"/>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974" y="1600200"/>
              <a:ext cx="2760989" cy="3685852"/>
            </a:xfrm>
            <a:prstGeom prst="rect">
              <a:avLst/>
            </a:prstGeom>
          </p:spPr>
        </p:pic>
        <p:cxnSp>
          <p:nvCxnSpPr>
            <p:cNvPr id="21" name="Straight Arrow Connector 20"/>
            <p:cNvCxnSpPr>
              <a:stCxn id="22" idx="1"/>
            </p:cNvCxnSpPr>
            <p:nvPr/>
          </p:nvCxnSpPr>
          <p:spPr>
            <a:xfrm flipH="1" flipV="1">
              <a:off x="609601" y="3200400"/>
              <a:ext cx="2612971" cy="714725"/>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sp>
          <p:nvSpPr>
            <p:cNvPr id="22" name="Rectangle 21"/>
            <p:cNvSpPr/>
            <p:nvPr/>
          </p:nvSpPr>
          <p:spPr>
            <a:xfrm>
              <a:off x="3222572" y="3419825"/>
              <a:ext cx="2544961" cy="990600"/>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sv-SE" sz="1200" dirty="0" smtClean="0">
                  <a:solidFill>
                    <a:schemeClr val="tx1"/>
                  </a:solidFill>
                </a:rPr>
                <a:t>Select a Truck Function from the list by using the row selector.</a:t>
              </a:r>
            </a:p>
          </p:txBody>
        </p:sp>
      </p:grpSp>
      <p:pic>
        <p:nvPicPr>
          <p:cNvPr id="14" name="Picture 13">
            <a:hlinkClick r:id="rId4" action="ppaction://hlinksldjump" tooltip="Go To Menu"/>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6800" y="5912742"/>
            <a:ext cx="488058" cy="488058"/>
          </a:xfrm>
          <a:prstGeom prst="rect">
            <a:avLst/>
          </a:prstGeom>
        </p:spPr>
      </p:pic>
    </p:spTree>
    <p:extLst>
      <p:ext uri="{BB962C8B-B14F-4D97-AF65-F5344CB8AC3E}">
        <p14:creationId xmlns:p14="http://schemas.microsoft.com/office/powerpoint/2010/main" val="234027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right)">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_Volvo Group Trucks Technology">
  <a:themeElements>
    <a:clrScheme name="Custom 1">
      <a:dk1>
        <a:srgbClr val="000000"/>
      </a:dk1>
      <a:lt1>
        <a:srgbClr val="FFFFFF"/>
      </a:lt1>
      <a:dk2>
        <a:srgbClr val="616161"/>
      </a:dk2>
      <a:lt2>
        <a:srgbClr val="9D9E9C"/>
      </a:lt2>
      <a:accent1>
        <a:srgbClr val="B1BCC8"/>
      </a:accent1>
      <a:accent2>
        <a:srgbClr val="627890"/>
      </a:accent2>
      <a:accent3>
        <a:srgbClr val="8FA8A0"/>
      </a:accent3>
      <a:accent4>
        <a:srgbClr val="C7D3D0"/>
      </a:accent4>
      <a:accent5>
        <a:srgbClr val="A65E6D"/>
      </a:accent5>
      <a:accent6>
        <a:srgbClr val="E5DAA2"/>
      </a:accent6>
      <a:hlink>
        <a:srgbClr val="002060"/>
      </a:hlink>
      <a:folHlink>
        <a:srgbClr val="30303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9050"/>
      </a:spPr>
      <a:bodyPr rtlCol="0" anchor="ctr"/>
      <a:lstStyle>
        <a:defPPr algn="ctr">
          <a:defRPr sz="20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smtClean="0"/>
        </a:defPPr>
      </a:lstStyle>
    </a:txDef>
  </a:objectDefaults>
  <a:extraClrSchemeLst/>
</a:theme>
</file>

<file path=ppt/theme/theme2.xml><?xml version="1.0" encoding="utf-8"?>
<a:theme xmlns:a="http://schemas.openxmlformats.org/drawingml/2006/main" name="1_White_Volvo Group Trucks Technology">
  <a:themeElements>
    <a:clrScheme name="Volvo Profile and Accent Colors - AB Volvo/BU">
      <a:dk1>
        <a:srgbClr val="000000"/>
      </a:dk1>
      <a:lt1>
        <a:srgbClr val="FFFFFF"/>
      </a:lt1>
      <a:dk2>
        <a:srgbClr val="616161"/>
      </a:dk2>
      <a:lt2>
        <a:srgbClr val="9D9E9C"/>
      </a:lt2>
      <a:accent1>
        <a:srgbClr val="B1BCC8"/>
      </a:accent1>
      <a:accent2>
        <a:srgbClr val="627890"/>
      </a:accent2>
      <a:accent3>
        <a:srgbClr val="8FA8A0"/>
      </a:accent3>
      <a:accent4>
        <a:srgbClr val="C7D3D0"/>
      </a:accent4>
      <a:accent5>
        <a:srgbClr val="A65E6D"/>
      </a:accent5>
      <a:accent6>
        <a:srgbClr val="E5DAA2"/>
      </a:accent6>
      <a:hlink>
        <a:srgbClr val="627890"/>
      </a:hlink>
      <a:folHlink>
        <a:srgbClr val="7BA96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9050"/>
      </a:spPr>
      <a:bodyPr rtlCol="0" anchor="ctr"/>
      <a:lstStyle>
        <a:defPPr algn="ctr">
          <a:defRPr sz="20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2_Portrait_A4_Volvo_Group_Trucks_Technology</Template>
  <TotalTime>2781</TotalTime>
  <Words>2896</Words>
  <Application>Microsoft Office PowerPoint</Application>
  <PresentationFormat>On-screen Show (4:3)</PresentationFormat>
  <Paragraphs>304</Paragraphs>
  <Slides>41</Slides>
  <Notes>0</Notes>
  <HiddenSlides>0</HiddenSlides>
  <MMClips>0</MMClips>
  <ScaleCrop>false</ScaleCrop>
  <HeadingPairs>
    <vt:vector size="4" baseType="variant">
      <vt:variant>
        <vt:lpstr>Theme</vt:lpstr>
      </vt:variant>
      <vt:variant>
        <vt:i4>2</vt:i4>
      </vt:variant>
      <vt:variant>
        <vt:lpstr>Slide Titles</vt:lpstr>
      </vt:variant>
      <vt:variant>
        <vt:i4>41</vt:i4>
      </vt:variant>
    </vt:vector>
  </HeadingPairs>
  <TitlesOfParts>
    <vt:vector size="43" baseType="lpstr">
      <vt:lpstr>White_Volvo Group Trucks Technology</vt:lpstr>
      <vt:lpstr>1_White_Volvo Group Trucks Technology</vt:lpstr>
      <vt:lpstr>PVT Manager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PVT Manager</dc:title>
  <dc:creator>Lövdinger Per</dc:creator>
  <cp:lastModifiedBy>Lövdinger Per</cp:lastModifiedBy>
  <cp:revision>128</cp:revision>
  <dcterms:created xsi:type="dcterms:W3CDTF">2006-08-16T00:00:00Z</dcterms:created>
  <dcterms:modified xsi:type="dcterms:W3CDTF">2017-01-31T10:13:20Z</dcterms:modified>
</cp:coreProperties>
</file>